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0"/>
  </p:notesMasterIdLst>
  <p:handoutMasterIdLst>
    <p:handoutMasterId r:id="rId31"/>
  </p:handoutMasterIdLst>
  <p:sldIdLst>
    <p:sldId id="256" r:id="rId2"/>
    <p:sldId id="1926" r:id="rId3"/>
    <p:sldId id="1953" r:id="rId4"/>
    <p:sldId id="1948" r:id="rId5"/>
    <p:sldId id="1955" r:id="rId6"/>
    <p:sldId id="1949" r:id="rId7"/>
    <p:sldId id="1950" r:id="rId8"/>
    <p:sldId id="1951" r:id="rId9"/>
    <p:sldId id="1952" r:id="rId10"/>
    <p:sldId id="1972" r:id="rId11"/>
    <p:sldId id="1862" r:id="rId12"/>
    <p:sldId id="2028" r:id="rId13"/>
    <p:sldId id="2029" r:id="rId14"/>
    <p:sldId id="2030" r:id="rId15"/>
    <p:sldId id="2031" r:id="rId16"/>
    <p:sldId id="2032" r:id="rId17"/>
    <p:sldId id="1960" r:id="rId18"/>
    <p:sldId id="2034" r:id="rId19"/>
    <p:sldId id="2035" r:id="rId20"/>
    <p:sldId id="2036" r:id="rId21"/>
    <p:sldId id="1965" r:id="rId22"/>
    <p:sldId id="1966" r:id="rId23"/>
    <p:sldId id="1973" r:id="rId24"/>
    <p:sldId id="1967" r:id="rId25"/>
    <p:sldId id="1968" r:id="rId26"/>
    <p:sldId id="1969" r:id="rId27"/>
    <p:sldId id="1970" r:id="rId28"/>
    <p:sldId id="1971" r:id="rId29"/>
  </p:sldIdLst>
  <p:sldSz cx="12192000" cy="6858000"/>
  <p:notesSz cx="6858000" cy="9144000"/>
  <p:embeddedFontLst>
    <p:embeddedFont>
      <p:font typeface="Open Sans" panose="020B0606030504020204" pitchFamily="34" charset="0"/>
      <p:regular r:id="rId32"/>
      <p:bold r:id="rId33"/>
      <p:italic r:id="rId34"/>
      <p:boldItalic r:id="rId35"/>
    </p:embeddedFont>
    <p:embeddedFont>
      <p:font typeface="Open Sans bold" panose="020B07060308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53"/>
            <p14:sldId id="1948"/>
            <p14:sldId id="1955"/>
            <p14:sldId id="1949"/>
            <p14:sldId id="1950"/>
            <p14:sldId id="1951"/>
            <p14:sldId id="1952"/>
            <p14:sldId id="1972"/>
            <p14:sldId id="1862"/>
            <p14:sldId id="2028"/>
            <p14:sldId id="2029"/>
            <p14:sldId id="2030"/>
            <p14:sldId id="2031"/>
            <p14:sldId id="2032"/>
            <p14:sldId id="1960"/>
            <p14:sldId id="2034"/>
            <p14:sldId id="2035"/>
            <p14:sldId id="2036"/>
            <p14:sldId id="1965"/>
            <p14:sldId id="1966"/>
            <p14:sldId id="1973"/>
            <p14:sldId id="1967"/>
            <p14:sldId id="1968"/>
            <p14:sldId id="1969"/>
            <p14:sldId id="1970"/>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292" autoAdjust="0"/>
  </p:normalViewPr>
  <p:slideViewPr>
    <p:cSldViewPr snapToGrid="0" showGuides="1">
      <p:cViewPr varScale="1">
        <p:scale>
          <a:sx n="118" d="100"/>
          <a:sy n="118" d="100"/>
        </p:scale>
        <p:origin x="216" y="6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4/17/25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5" Type="http://schemas.openxmlformats.org/officeDocument/2006/relationships/image" Target="../media/image41.emf"/><Relationship Id="rId4" Type="http://schemas.openxmlformats.org/officeDocument/2006/relationships/image" Target="../media/image40.emf"/></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 Id="rId9"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emf"/><Relationship Id="rId1" Type="http://schemas.openxmlformats.org/officeDocument/2006/relationships/slideLayout" Target="../slideLayouts/slideLayout4.xml"/><Relationship Id="rId5" Type="http://schemas.openxmlformats.org/officeDocument/2006/relationships/image" Target="../media/image66.emf"/><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Geometric Fidelity</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1566-E230-B4B9-11F3-7275A3CD6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050B7-882E-C47D-16F6-A52A1882F1DA}"/>
              </a:ext>
            </a:extLst>
          </p:cNvPr>
          <p:cNvSpPr>
            <a:spLocks noGrp="1"/>
          </p:cNvSpPr>
          <p:nvPr>
            <p:ph type="title"/>
          </p:nvPr>
        </p:nvSpPr>
        <p:spPr/>
        <p:txBody>
          <a:bodyPr/>
          <a:lstStyle/>
          <a:p>
            <a:r>
              <a:rPr lang="en-US" dirty="0"/>
              <a:t>Simple One-D Advection; Edge-based Assembly</a:t>
            </a:r>
          </a:p>
        </p:txBody>
      </p:sp>
      <p:sp>
        <p:nvSpPr>
          <p:cNvPr id="3" name="Slide Number Placeholder 2">
            <a:extLst>
              <a:ext uri="{FF2B5EF4-FFF2-40B4-BE49-F238E27FC236}">
                <a16:creationId xmlns:a16="http://schemas.microsoft.com/office/drawing/2014/main" id="{0C000090-CB73-CC46-E7CE-1AD0FB4ADEE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33CD4EC1-9A81-B95D-CE43-C0AE9B2D9533}"/>
              </a:ext>
            </a:extLst>
          </p:cNvPr>
          <p:cNvSpPr>
            <a:spLocks noGrp="1"/>
          </p:cNvSpPr>
          <p:nvPr>
            <p:ph sz="quarter" idx="11"/>
          </p:nvPr>
        </p:nvSpPr>
        <p:spPr/>
        <p:txBody>
          <a:bodyPr/>
          <a:lstStyle/>
          <a:p>
            <a:r>
              <a:rPr lang="en-US" dirty="0"/>
              <a:t>Similar approach: Iteration of edges, definition of Left and Right node, etc.</a:t>
            </a:r>
          </a:p>
          <a:p>
            <a:endParaRPr lang="en-US" dirty="0"/>
          </a:p>
          <a:p>
            <a:endParaRPr lang="en-US" dirty="0"/>
          </a:p>
          <a:p>
            <a:endParaRPr lang="en-US" dirty="0"/>
          </a:p>
          <a:p>
            <a:endParaRPr lang="en-US" dirty="0"/>
          </a:p>
          <a:p>
            <a:endParaRPr lang="en-US" dirty="0"/>
          </a:p>
          <a:p>
            <a:endParaRPr lang="en-US" dirty="0"/>
          </a:p>
        </p:txBody>
      </p:sp>
      <p:grpSp>
        <p:nvGrpSpPr>
          <p:cNvPr id="22" name="Group 21">
            <a:extLst>
              <a:ext uri="{FF2B5EF4-FFF2-40B4-BE49-F238E27FC236}">
                <a16:creationId xmlns:a16="http://schemas.microsoft.com/office/drawing/2014/main" id="{1E869EC6-7880-1A77-AB4C-D6D789A4903D}"/>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F78B123F-6AB7-1760-BDBD-8600870E2CF9}"/>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632F6743-A21C-A384-6DAF-14ACD3BFDFC4}"/>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E2017A2F-20A8-1114-ED33-1CDD5F68171C}"/>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BD9315B-7261-0CA9-D302-DA69294D4CEC}"/>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F2674D5-823E-11DB-6D64-EBF407BDE161}"/>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D6CC3B5D-8505-AACA-4CD7-FC7DE6ABE845}"/>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3FCEA01-BAEF-F2C2-80E2-6ACB8B69C951}"/>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0CA844-8B75-F55A-1086-5FCACAE447D1}"/>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A3A2B4C9-6D80-3346-255C-58148E1BE104}"/>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D0E8C1EF-B265-F71B-86BB-117D8F18BCC3}"/>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89F4DE-ACB3-C7CD-717D-085A45BF9952}"/>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CEC249CC-F48E-6B57-5A9D-87535505BFDC}"/>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AB740962-9C00-B40C-FDEC-009DEDBCB5E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C4021DE3-4285-05FC-F081-97DE4BFC9472}"/>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D2D8C40-3BDC-7750-48C6-F2D8EDF0FB84}"/>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454380DC-D3DF-DD3D-6E0A-4D117E706428}"/>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104E6655-0DF9-FF89-67A7-BF9E4531AC65}"/>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32F281FA-C1FA-6BF3-2841-E5AD6378B6FB}"/>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4" name="Picture 23">
            <a:extLst>
              <a:ext uri="{FF2B5EF4-FFF2-40B4-BE49-F238E27FC236}">
                <a16:creationId xmlns:a16="http://schemas.microsoft.com/office/drawing/2014/main" id="{E3FEBB84-416A-946E-B7CC-12A97CD217CD}"/>
              </a:ext>
            </a:extLst>
          </p:cNvPr>
          <p:cNvPicPr>
            <a:picLocks noChangeAspect="1"/>
          </p:cNvPicPr>
          <p:nvPr/>
        </p:nvPicPr>
        <p:blipFill>
          <a:blip r:embed="rId3"/>
          <a:stretch>
            <a:fillRect/>
          </a:stretch>
        </p:blipFill>
        <p:spPr>
          <a:xfrm>
            <a:off x="466324" y="3228754"/>
            <a:ext cx="6045200" cy="762000"/>
          </a:xfrm>
          <a:prstGeom prst="rect">
            <a:avLst/>
          </a:prstGeom>
        </p:spPr>
      </p:pic>
      <p:pic>
        <p:nvPicPr>
          <p:cNvPr id="26" name="Picture 25">
            <a:extLst>
              <a:ext uri="{FF2B5EF4-FFF2-40B4-BE49-F238E27FC236}">
                <a16:creationId xmlns:a16="http://schemas.microsoft.com/office/drawing/2014/main" id="{147E002A-973D-2488-A8C9-30CAFAD3ABA5}"/>
              </a:ext>
            </a:extLst>
          </p:cNvPr>
          <p:cNvPicPr>
            <a:picLocks noChangeAspect="1"/>
          </p:cNvPicPr>
          <p:nvPr/>
        </p:nvPicPr>
        <p:blipFill>
          <a:blip r:embed="rId4"/>
          <a:stretch>
            <a:fillRect/>
          </a:stretch>
        </p:blipFill>
        <p:spPr>
          <a:xfrm>
            <a:off x="6882680" y="3114055"/>
            <a:ext cx="3530600" cy="304800"/>
          </a:xfrm>
          <a:prstGeom prst="rect">
            <a:avLst/>
          </a:prstGeom>
        </p:spPr>
      </p:pic>
      <p:sp>
        <p:nvSpPr>
          <p:cNvPr id="36" name="Content Placeholder 3">
            <a:extLst>
              <a:ext uri="{FF2B5EF4-FFF2-40B4-BE49-F238E27FC236}">
                <a16:creationId xmlns:a16="http://schemas.microsoft.com/office/drawing/2014/main" id="{6F8626AB-B42D-9255-902D-B319ACFD2B7A}"/>
              </a:ext>
            </a:extLst>
          </p:cNvPr>
          <p:cNvSpPr txBox="1">
            <a:spLocks/>
          </p:cNvSpPr>
          <p:nvPr/>
        </p:nvSpPr>
        <p:spPr>
          <a:xfrm>
            <a:off x="463125" y="4325209"/>
            <a:ext cx="7330285" cy="222619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may also create a local matrix data structure, A[4]: With: </a:t>
            </a:r>
          </a:p>
          <a:p>
            <a:pPr marL="342900" indent="-342900">
              <a:buFont typeface="Arial" panose="020B0604020202020204" pitchFamily="34" charset="0"/>
              <a:buChar char="•"/>
            </a:pPr>
            <a:r>
              <a:rPr lang="en-US" dirty="0"/>
              <a:t>A[0] += </a:t>
            </a:r>
            <a:r>
              <a:rPr lang="en-US" dirty="0" err="1"/>
              <a:t>lhsFac</a:t>
            </a:r>
            <a:r>
              <a:rPr lang="en-US" dirty="0"/>
              <a:t> (row node 1, column node 1, “central-</a:t>
            </a:r>
            <a:r>
              <a:rPr lang="en-US" dirty="0" err="1"/>
              <a:t>coeff</a:t>
            </a:r>
            <a:r>
              <a:rPr lang="en-US" dirty="0"/>
              <a:t>”)</a:t>
            </a:r>
          </a:p>
          <a:p>
            <a:pPr marL="342900" indent="-342900">
              <a:buFont typeface="Arial" panose="020B0604020202020204" pitchFamily="34" charset="0"/>
              <a:buChar char="•"/>
            </a:pPr>
            <a:r>
              <a:rPr lang="en-US" dirty="0"/>
              <a:t>A[1] += </a:t>
            </a:r>
            <a:r>
              <a:rPr lang="en-US" dirty="0" err="1"/>
              <a:t>lhsFac</a:t>
            </a:r>
            <a:r>
              <a:rPr lang="en-US" dirty="0"/>
              <a:t> (row node 1, column node 2, ”east-</a:t>
            </a:r>
            <a:r>
              <a:rPr lang="en-US" dirty="0" err="1"/>
              <a:t>coeff</a:t>
            </a:r>
            <a:r>
              <a:rPr lang="en-US" dirty="0"/>
              <a:t>”)</a:t>
            </a:r>
          </a:p>
          <a:p>
            <a:pPr marL="342900" indent="-342900">
              <a:buFont typeface="Arial" panose="020B0604020202020204" pitchFamily="34" charset="0"/>
              <a:buChar char="•"/>
            </a:pPr>
            <a:r>
              <a:rPr lang="en-US" dirty="0"/>
              <a:t>A[2] -= </a:t>
            </a:r>
            <a:r>
              <a:rPr lang="en-US" dirty="0" err="1"/>
              <a:t>lhsFac</a:t>
            </a:r>
            <a:r>
              <a:rPr lang="en-US" dirty="0"/>
              <a:t> (row node 2, column node 1, “west-</a:t>
            </a:r>
            <a:r>
              <a:rPr lang="en-US" dirty="0" err="1"/>
              <a:t>coeff</a:t>
            </a:r>
            <a:r>
              <a:rPr lang="en-US" dirty="0"/>
              <a:t>”)</a:t>
            </a:r>
          </a:p>
          <a:p>
            <a:pPr marL="342900" indent="-342900">
              <a:buFont typeface="Arial" panose="020B0604020202020204" pitchFamily="34" charset="0"/>
              <a:buChar char="•"/>
            </a:pPr>
            <a:r>
              <a:rPr lang="en-US" dirty="0"/>
              <a:t>A[3] -= </a:t>
            </a:r>
            <a:r>
              <a:rPr lang="en-US" dirty="0" err="1"/>
              <a:t>lhsFac</a:t>
            </a:r>
            <a:r>
              <a:rPr lang="en-US" dirty="0"/>
              <a:t> (row node 2, </a:t>
            </a:r>
            <a:r>
              <a:rPr lang="en-US"/>
              <a:t>column node 2, “</a:t>
            </a:r>
            <a:r>
              <a:rPr lang="en-US" dirty="0"/>
              <a:t>central-</a:t>
            </a:r>
            <a:r>
              <a:rPr lang="en-US" dirty="0" err="1"/>
              <a:t>coeff</a:t>
            </a:r>
            <a:r>
              <a:rPr lang="en-US" dirty="0"/>
              <a:t>”)</a:t>
            </a:r>
          </a:p>
          <a:p>
            <a:endParaRPr lang="en-US" dirty="0"/>
          </a:p>
          <a:p>
            <a:endParaRPr lang="en-US" dirty="0"/>
          </a:p>
          <a:p>
            <a:endParaRPr lang="en-US" dirty="0"/>
          </a:p>
          <a:p>
            <a:endParaRPr lang="en-US" dirty="0"/>
          </a:p>
        </p:txBody>
      </p:sp>
      <p:pic>
        <p:nvPicPr>
          <p:cNvPr id="38" name="Picture 37">
            <a:extLst>
              <a:ext uri="{FF2B5EF4-FFF2-40B4-BE49-F238E27FC236}">
                <a16:creationId xmlns:a16="http://schemas.microsoft.com/office/drawing/2014/main" id="{70565FF4-EA22-D94A-F221-F7DCDA602848}"/>
              </a:ext>
            </a:extLst>
          </p:cNvPr>
          <p:cNvPicPr>
            <a:picLocks noChangeAspect="1"/>
          </p:cNvPicPr>
          <p:nvPr/>
        </p:nvPicPr>
        <p:blipFill>
          <a:blip r:embed="rId5"/>
          <a:stretch>
            <a:fillRect/>
          </a:stretch>
        </p:blipFill>
        <p:spPr>
          <a:xfrm>
            <a:off x="7793411" y="5498752"/>
            <a:ext cx="2857500" cy="584200"/>
          </a:xfrm>
          <a:prstGeom prst="rect">
            <a:avLst/>
          </a:prstGeom>
        </p:spPr>
      </p:pic>
      <p:pic>
        <p:nvPicPr>
          <p:cNvPr id="42" name="Picture 41">
            <a:extLst>
              <a:ext uri="{FF2B5EF4-FFF2-40B4-BE49-F238E27FC236}">
                <a16:creationId xmlns:a16="http://schemas.microsoft.com/office/drawing/2014/main" id="{F7FC0033-9B54-72CC-C7F3-1894459CFB32}"/>
              </a:ext>
            </a:extLst>
          </p:cNvPr>
          <p:cNvPicPr>
            <a:picLocks noChangeAspect="1"/>
          </p:cNvPicPr>
          <p:nvPr/>
        </p:nvPicPr>
        <p:blipFill>
          <a:blip r:embed="rId6"/>
          <a:stretch>
            <a:fillRect/>
          </a:stretch>
        </p:blipFill>
        <p:spPr>
          <a:xfrm>
            <a:off x="3726764" y="6279204"/>
            <a:ext cx="1524000" cy="584200"/>
          </a:xfrm>
          <a:prstGeom prst="rect">
            <a:avLst/>
          </a:prstGeom>
        </p:spPr>
      </p:pic>
      <p:sp>
        <p:nvSpPr>
          <p:cNvPr id="43" name="TextBox 42">
            <a:extLst>
              <a:ext uri="{FF2B5EF4-FFF2-40B4-BE49-F238E27FC236}">
                <a16:creationId xmlns:a16="http://schemas.microsoft.com/office/drawing/2014/main" id="{0646E718-0D1A-382A-53D2-F6127C9D2713}"/>
              </a:ext>
            </a:extLst>
          </p:cNvPr>
          <p:cNvSpPr txBox="1"/>
          <p:nvPr/>
        </p:nvSpPr>
        <p:spPr>
          <a:xfrm>
            <a:off x="2997200" y="6426200"/>
            <a:ext cx="0" cy="0"/>
          </a:xfrm>
          <a:prstGeom prst="rect">
            <a:avLst/>
          </a:prstGeom>
        </p:spPr>
        <p:txBody>
          <a:bodyPr vert="horz" wrap="none" lIns="91440" tIns="45720" rIns="91440" bIns="45720" rtlCol="0">
            <a:noAutofit/>
          </a:bodyPr>
          <a:lstStyle/>
          <a:p>
            <a:pPr algn="l"/>
            <a:r>
              <a:rPr lang="en-US" dirty="0"/>
              <a:t>With:</a:t>
            </a:r>
          </a:p>
        </p:txBody>
      </p:sp>
      <p:pic>
        <p:nvPicPr>
          <p:cNvPr id="31" name="Picture 30">
            <a:extLst>
              <a:ext uri="{FF2B5EF4-FFF2-40B4-BE49-F238E27FC236}">
                <a16:creationId xmlns:a16="http://schemas.microsoft.com/office/drawing/2014/main" id="{480322EC-4173-A8F5-0E7C-E205F48AA1A8}"/>
              </a:ext>
            </a:extLst>
          </p:cNvPr>
          <p:cNvPicPr>
            <a:picLocks noChangeAspect="1"/>
          </p:cNvPicPr>
          <p:nvPr/>
        </p:nvPicPr>
        <p:blipFill>
          <a:blip r:embed="rId7"/>
          <a:stretch>
            <a:fillRect/>
          </a:stretch>
        </p:blipFill>
        <p:spPr>
          <a:xfrm>
            <a:off x="7793411" y="4619881"/>
            <a:ext cx="2857500" cy="584200"/>
          </a:xfrm>
          <a:prstGeom prst="rect">
            <a:avLst/>
          </a:prstGeom>
        </p:spPr>
      </p:pic>
    </p:spTree>
    <p:extLst>
      <p:ext uri="{BB962C8B-B14F-4D97-AF65-F5344CB8AC3E}">
        <p14:creationId xmlns:p14="http://schemas.microsoft.com/office/powerpoint/2010/main" val="4526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Focus on Three </a:t>
            </a:r>
            <a:r>
              <a:rPr lang="en-US" dirty="0" err="1"/>
              <a:t>Nalu</a:t>
            </a:r>
            <a:r>
              <a:rPr lang="en-US" dirty="0"/>
              <a:t>/</a:t>
            </a:r>
            <a:r>
              <a:rPr lang="en-US" dirty="0" err="1"/>
              <a:t>reg_tests</a:t>
            </a:r>
            <a:r>
              <a:rPr lang="en-US" dirty="0"/>
              <a:t>/</a:t>
            </a:r>
            <a:r>
              <a:rPr lang="en-US" dirty="0" err="1"/>
              <a:t>test_files</a:t>
            </a:r>
            <a:r>
              <a:rPr lang="en-US" dirty="0"/>
              <a:t>/laboratory</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2d_quad9_couette </a:t>
            </a:r>
          </a:p>
          <a:p>
            <a:pPr marL="342900" indent="-342900">
              <a:buFont typeface="Arial" panose="020B0604020202020204" pitchFamily="34" charset="0"/>
              <a:buChar char="•"/>
            </a:pPr>
            <a:r>
              <a:rPr lang="en-US" dirty="0"/>
              <a:t>2d_quad4_channel</a:t>
            </a:r>
          </a:p>
          <a:p>
            <a:pPr marL="342900" indent="-342900">
              <a:buFont typeface="Arial" panose="020B0604020202020204" pitchFamily="34" charset="0"/>
              <a:buChar char="•"/>
            </a:pPr>
            <a:r>
              <a:rPr lang="en-US" dirty="0"/>
              <a:t>3d_tet4_pipe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Geometry/Boundary Conditions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imposed velocity</a:t>
            </a:r>
          </a:p>
          <a:p>
            <a:pPr marL="342900" indent="-342900">
              <a:buFont typeface="Arial" panose="020B0604020202020204" pitchFamily="34" charset="0"/>
              <a:buChar char="•"/>
            </a:pPr>
            <a:r>
              <a:rPr lang="en-US" dirty="0"/>
              <a:t>Bottom, no-slip wall</a:t>
            </a:r>
          </a:p>
          <a:p>
            <a:pPr marL="342900" indent="-342900">
              <a:buFont typeface="Arial" panose="020B0604020202020204" pitchFamily="34" charset="0"/>
              <a:buChar char="•"/>
            </a:pPr>
            <a:r>
              <a:rPr lang="en-US" dirty="0"/>
              <a:t>Left and right sides,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F166AB71-089D-C020-2B14-7B3057CA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19" y="2534936"/>
            <a:ext cx="7772400" cy="4119013"/>
          </a:xfrm>
          <a:prstGeom prst="rect">
            <a:avLst/>
          </a:prstGeom>
        </p:spPr>
      </p:pic>
    </p:spTree>
    <p:extLst>
      <p:ext uri="{BB962C8B-B14F-4D97-AF65-F5344CB8AC3E}">
        <p14:creationId xmlns:p14="http://schemas.microsoft.com/office/powerpoint/2010/main" val="7999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 and a linear profile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23" name="Picture 22">
            <a:extLst>
              <a:ext uri="{FF2B5EF4-FFF2-40B4-BE49-F238E27FC236}">
                <a16:creationId xmlns:a16="http://schemas.microsoft.com/office/drawing/2014/main" id="{EB4FB26F-6119-3489-D4F2-4EBC29BA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2017845"/>
            <a:ext cx="1308100" cy="673100"/>
          </a:xfrm>
          <a:prstGeom prst="rect">
            <a:avLst/>
          </a:prstGeom>
        </p:spPr>
      </p:pic>
      <p:pic>
        <p:nvPicPr>
          <p:cNvPr id="25" name="Picture 24">
            <a:extLst>
              <a:ext uri="{FF2B5EF4-FFF2-40B4-BE49-F238E27FC236}">
                <a16:creationId xmlns:a16="http://schemas.microsoft.com/office/drawing/2014/main" id="{2CF96066-947C-FC0E-2066-64F6CC78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4" y="3874956"/>
            <a:ext cx="2032000" cy="292100"/>
          </a:xfrm>
          <a:prstGeom prst="rect">
            <a:avLst/>
          </a:prstGeom>
        </p:spPr>
      </p:pic>
      <p:pic>
        <p:nvPicPr>
          <p:cNvPr id="26" name="Picture 25">
            <a:extLst>
              <a:ext uri="{FF2B5EF4-FFF2-40B4-BE49-F238E27FC236}">
                <a16:creationId xmlns:a16="http://schemas.microsoft.com/office/drawing/2014/main" id="{0BF82CFA-7744-CF18-0E5E-B2B85BF52CBB}"/>
              </a:ext>
            </a:extLst>
          </p:cNvPr>
          <p:cNvPicPr>
            <a:picLocks noChangeAspect="1"/>
          </p:cNvPicPr>
          <p:nvPr/>
        </p:nvPicPr>
        <p:blipFill>
          <a:blip r:embed="rId4"/>
          <a:stretch>
            <a:fillRect/>
          </a:stretch>
        </p:blipFill>
        <p:spPr>
          <a:xfrm>
            <a:off x="4461119" y="3767006"/>
            <a:ext cx="1511300" cy="508000"/>
          </a:xfrm>
          <a:prstGeom prst="rect">
            <a:avLst/>
          </a:prstGeom>
        </p:spPr>
      </p:pic>
      <p:pic>
        <p:nvPicPr>
          <p:cNvPr id="27" name="Picture 26">
            <a:extLst>
              <a:ext uri="{FF2B5EF4-FFF2-40B4-BE49-F238E27FC236}">
                <a16:creationId xmlns:a16="http://schemas.microsoft.com/office/drawing/2014/main" id="{EBF698FD-0764-42C1-A023-F95EEE2EAD78}"/>
              </a:ext>
            </a:extLst>
          </p:cNvPr>
          <p:cNvPicPr>
            <a:picLocks noChangeAspect="1"/>
          </p:cNvPicPr>
          <p:nvPr/>
        </p:nvPicPr>
        <p:blipFill>
          <a:blip r:embed="rId5"/>
          <a:stretch>
            <a:fillRect/>
          </a:stretch>
        </p:blipFill>
        <p:spPr>
          <a:xfrm>
            <a:off x="7684480" y="2898521"/>
            <a:ext cx="1409700" cy="647700"/>
          </a:xfrm>
          <a:prstGeom prst="rect">
            <a:avLst/>
          </a:prstGeom>
        </p:spPr>
      </p:pic>
    </p:spTree>
    <p:extLst>
      <p:ext uri="{BB962C8B-B14F-4D97-AF65-F5344CB8AC3E}">
        <p14:creationId xmlns:p14="http://schemas.microsoft.com/office/powerpoint/2010/main" val="36510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Simulation Results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Start-up adds additional complexity to the solution, however, at steady state, our profile is predicted to be linear</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132F1AEB-7F44-9C36-4010-554170A6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92" y="2274119"/>
            <a:ext cx="10024345" cy="4001774"/>
          </a:xfrm>
          <a:prstGeom prst="rect">
            <a:avLst/>
          </a:prstGeom>
        </p:spPr>
      </p:pic>
    </p:spTree>
    <p:extLst>
      <p:ext uri="{BB962C8B-B14F-4D97-AF65-F5344CB8AC3E}">
        <p14:creationId xmlns:p14="http://schemas.microsoft.com/office/powerpoint/2010/main" val="53483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Geometry/Boundary Conditions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and bottom, no-slip wall</a:t>
            </a:r>
          </a:p>
          <a:p>
            <a:pPr marL="342900" indent="-342900">
              <a:buFont typeface="Arial" panose="020B0604020202020204" pitchFamily="34" charset="0"/>
              <a:buChar char="•"/>
            </a:pPr>
            <a:r>
              <a:rPr lang="en-US" dirty="0"/>
              <a:t>Left and right sides, either open (specified pressure drop) or with a body force,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8" name="Picture 7">
            <a:extLst>
              <a:ext uri="{FF2B5EF4-FFF2-40B4-BE49-F238E27FC236}">
                <a16:creationId xmlns:a16="http://schemas.microsoft.com/office/drawing/2014/main" id="{41263440-6AB2-75E0-1A8C-FB06C310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14" y="2868766"/>
            <a:ext cx="9566031" cy="3266223"/>
          </a:xfrm>
          <a:prstGeom prst="rect">
            <a:avLst/>
          </a:prstGeom>
        </p:spPr>
      </p:pic>
    </p:spTree>
    <p:extLst>
      <p:ext uri="{BB962C8B-B14F-4D97-AF65-F5344CB8AC3E}">
        <p14:creationId xmlns:p14="http://schemas.microsoft.com/office/powerpoint/2010/main" val="35365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 </a:t>
            </a:r>
          </a:p>
          <a:p>
            <a:pPr marL="342900" indent="-342900">
              <a:buFont typeface="Arial" panose="020B0604020202020204" pitchFamily="34" charset="0"/>
              <a:buChar char="•"/>
            </a:pPr>
            <a:r>
              <a:rPr lang="en-US" dirty="0"/>
              <a:t>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60C48613-6B69-72A1-2A43-E1374B100AE1}"/>
              </a:ext>
            </a:extLst>
          </p:cNvPr>
          <p:cNvPicPr>
            <a:picLocks noChangeAspect="1"/>
          </p:cNvPicPr>
          <p:nvPr/>
        </p:nvPicPr>
        <p:blipFill>
          <a:blip r:embed="rId2"/>
          <a:stretch>
            <a:fillRect/>
          </a:stretch>
        </p:blipFill>
        <p:spPr>
          <a:xfrm>
            <a:off x="1089272" y="3766037"/>
            <a:ext cx="3378200" cy="685800"/>
          </a:xfrm>
          <a:prstGeom prst="rect">
            <a:avLst/>
          </a:prstGeom>
        </p:spPr>
      </p:pic>
      <p:pic>
        <p:nvPicPr>
          <p:cNvPr id="8" name="Picture 7">
            <a:extLst>
              <a:ext uri="{FF2B5EF4-FFF2-40B4-BE49-F238E27FC236}">
                <a16:creationId xmlns:a16="http://schemas.microsoft.com/office/drawing/2014/main" id="{B1E47D94-5F8C-ED0F-B17E-4203869A424E}"/>
              </a:ext>
            </a:extLst>
          </p:cNvPr>
          <p:cNvPicPr>
            <a:picLocks noChangeAspect="1"/>
          </p:cNvPicPr>
          <p:nvPr/>
        </p:nvPicPr>
        <p:blipFill>
          <a:blip r:embed="rId3"/>
          <a:stretch>
            <a:fillRect/>
          </a:stretch>
        </p:blipFill>
        <p:spPr>
          <a:xfrm>
            <a:off x="5095877" y="3785087"/>
            <a:ext cx="3073400" cy="647700"/>
          </a:xfrm>
          <a:prstGeom prst="rect">
            <a:avLst/>
          </a:prstGeom>
        </p:spPr>
      </p:pic>
      <p:pic>
        <p:nvPicPr>
          <p:cNvPr id="9" name="Picture 8">
            <a:extLst>
              <a:ext uri="{FF2B5EF4-FFF2-40B4-BE49-F238E27FC236}">
                <a16:creationId xmlns:a16="http://schemas.microsoft.com/office/drawing/2014/main" id="{6D690A0D-3222-D8C1-7F2C-AB97F7877A3C}"/>
              </a:ext>
            </a:extLst>
          </p:cNvPr>
          <p:cNvPicPr>
            <a:picLocks noChangeAspect="1"/>
          </p:cNvPicPr>
          <p:nvPr/>
        </p:nvPicPr>
        <p:blipFill>
          <a:blip r:embed="rId4"/>
          <a:stretch>
            <a:fillRect/>
          </a:stretch>
        </p:blipFill>
        <p:spPr>
          <a:xfrm>
            <a:off x="8797683" y="3785087"/>
            <a:ext cx="2146300" cy="647700"/>
          </a:xfrm>
          <a:prstGeom prst="rect">
            <a:avLst/>
          </a:prstGeom>
        </p:spPr>
      </p:pic>
      <p:pic>
        <p:nvPicPr>
          <p:cNvPr id="10" name="Picture 9">
            <a:extLst>
              <a:ext uri="{FF2B5EF4-FFF2-40B4-BE49-F238E27FC236}">
                <a16:creationId xmlns:a16="http://schemas.microsoft.com/office/drawing/2014/main" id="{F13F98C7-EE73-0383-300C-FDA2E4A599D0}"/>
              </a:ext>
            </a:extLst>
          </p:cNvPr>
          <p:cNvPicPr>
            <a:picLocks noChangeAspect="1"/>
          </p:cNvPicPr>
          <p:nvPr/>
        </p:nvPicPr>
        <p:blipFill>
          <a:blip r:embed="rId5"/>
          <a:stretch>
            <a:fillRect/>
          </a:stretch>
        </p:blipFill>
        <p:spPr>
          <a:xfrm>
            <a:off x="7677638" y="2832348"/>
            <a:ext cx="1854200" cy="660400"/>
          </a:xfrm>
          <a:prstGeom prst="rect">
            <a:avLst/>
          </a:prstGeom>
        </p:spPr>
      </p:pic>
      <p:pic>
        <p:nvPicPr>
          <p:cNvPr id="11" name="Picture 10">
            <a:extLst>
              <a:ext uri="{FF2B5EF4-FFF2-40B4-BE49-F238E27FC236}">
                <a16:creationId xmlns:a16="http://schemas.microsoft.com/office/drawing/2014/main" id="{7167C80B-696A-22F4-3863-A1B3B8F8EA8B}"/>
              </a:ext>
            </a:extLst>
          </p:cNvPr>
          <p:cNvPicPr>
            <a:picLocks noChangeAspect="1"/>
          </p:cNvPicPr>
          <p:nvPr/>
        </p:nvPicPr>
        <p:blipFill>
          <a:blip r:embed="rId6"/>
          <a:stretch>
            <a:fillRect/>
          </a:stretch>
        </p:blipFill>
        <p:spPr>
          <a:xfrm>
            <a:off x="4168777" y="6018949"/>
            <a:ext cx="2463800" cy="635000"/>
          </a:xfrm>
          <a:prstGeom prst="rect">
            <a:avLst/>
          </a:prstGeom>
        </p:spPr>
      </p:pic>
      <p:pic>
        <p:nvPicPr>
          <p:cNvPr id="12" name="Picture 11">
            <a:extLst>
              <a:ext uri="{FF2B5EF4-FFF2-40B4-BE49-F238E27FC236}">
                <a16:creationId xmlns:a16="http://schemas.microsoft.com/office/drawing/2014/main" id="{6F62A7A2-54E4-61BF-FC3B-C7297DA97C2F}"/>
              </a:ext>
            </a:extLst>
          </p:cNvPr>
          <p:cNvPicPr>
            <a:picLocks noChangeAspect="1"/>
          </p:cNvPicPr>
          <p:nvPr/>
        </p:nvPicPr>
        <p:blipFill>
          <a:blip r:embed="rId7"/>
          <a:stretch>
            <a:fillRect/>
          </a:stretch>
        </p:blipFill>
        <p:spPr>
          <a:xfrm>
            <a:off x="3194414" y="1965569"/>
            <a:ext cx="1460500" cy="622300"/>
          </a:xfrm>
          <a:prstGeom prst="rect">
            <a:avLst/>
          </a:prstGeom>
        </p:spPr>
      </p:pic>
      <p:sp>
        <p:nvSpPr>
          <p:cNvPr id="6" name="Oval 5">
            <a:extLst>
              <a:ext uri="{FF2B5EF4-FFF2-40B4-BE49-F238E27FC236}">
                <a16:creationId xmlns:a16="http://schemas.microsoft.com/office/drawing/2014/main" id="{ED8E2132-2119-BC2E-B711-C3B329F824BC}"/>
              </a:ext>
            </a:extLst>
          </p:cNvPr>
          <p:cNvSpPr/>
          <p:nvPr/>
        </p:nvSpPr>
        <p:spPr>
          <a:xfrm>
            <a:off x="6810130" y="351838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00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0897-6F10-5F2E-A7C9-2C567A091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172E1-58FE-F9F9-2C52-11C9C15651E7}"/>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Sizing</a:t>
            </a:r>
          </a:p>
        </p:txBody>
      </p:sp>
      <p:sp>
        <p:nvSpPr>
          <p:cNvPr id="3" name="Slide Number Placeholder 2">
            <a:extLst>
              <a:ext uri="{FF2B5EF4-FFF2-40B4-BE49-F238E27FC236}">
                <a16:creationId xmlns:a16="http://schemas.microsoft.com/office/drawing/2014/main" id="{4D0E9EF1-2643-E5F3-E287-2C942D7FA6A9}"/>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5" name="Picture 4">
            <a:extLst>
              <a:ext uri="{FF2B5EF4-FFF2-40B4-BE49-F238E27FC236}">
                <a16:creationId xmlns:a16="http://schemas.microsoft.com/office/drawing/2014/main" id="{AC830173-A42A-5EF3-D97E-9D1317B9979B}"/>
              </a:ext>
            </a:extLst>
          </p:cNvPr>
          <p:cNvPicPr>
            <a:picLocks noChangeAspect="1"/>
          </p:cNvPicPr>
          <p:nvPr/>
        </p:nvPicPr>
        <p:blipFill>
          <a:blip r:embed="rId2">
            <a:extLst>
              <a:ext uri="{28A0092B-C50C-407E-A947-70E740481C1C}">
                <a14:useLocalDpi xmlns:a14="http://schemas.microsoft.com/office/drawing/2010/main" val="0"/>
              </a:ext>
            </a:extLst>
          </a:blip>
          <a:srcRect t="10665"/>
          <a:stretch/>
        </p:blipFill>
        <p:spPr>
          <a:xfrm>
            <a:off x="3780824" y="1272209"/>
            <a:ext cx="7772400" cy="5223034"/>
          </a:xfrm>
          <a:prstGeom prst="rect">
            <a:avLst/>
          </a:prstGeom>
        </p:spPr>
      </p:pic>
      <p:sp>
        <p:nvSpPr>
          <p:cNvPr id="6" name="Content Placeholder 3">
            <a:extLst>
              <a:ext uri="{FF2B5EF4-FFF2-40B4-BE49-F238E27FC236}">
                <a16:creationId xmlns:a16="http://schemas.microsoft.com/office/drawing/2014/main" id="{F186129C-C3BA-77B0-4460-DD2F63A79626}"/>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=10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H/2 length scale)</a:t>
            </a:r>
          </a:p>
        </p:txBody>
      </p:sp>
      <p:pic>
        <p:nvPicPr>
          <p:cNvPr id="8" name="Picture 7">
            <a:extLst>
              <a:ext uri="{FF2B5EF4-FFF2-40B4-BE49-F238E27FC236}">
                <a16:creationId xmlns:a16="http://schemas.microsoft.com/office/drawing/2014/main" id="{D53F1C5A-A226-3D98-83BC-3CDA5B096E30}"/>
              </a:ext>
            </a:extLst>
          </p:cNvPr>
          <p:cNvPicPr>
            <a:picLocks noChangeAspect="1"/>
          </p:cNvPicPr>
          <p:nvPr/>
        </p:nvPicPr>
        <p:blipFill>
          <a:blip r:embed="rId3"/>
          <a:stretch>
            <a:fillRect/>
          </a:stretch>
        </p:blipFill>
        <p:spPr>
          <a:xfrm>
            <a:off x="1367824" y="3387624"/>
            <a:ext cx="1498600" cy="647700"/>
          </a:xfrm>
          <a:prstGeom prst="rect">
            <a:avLst/>
          </a:prstGeom>
        </p:spPr>
      </p:pic>
      <p:pic>
        <p:nvPicPr>
          <p:cNvPr id="14" name="Picture 13">
            <a:extLst>
              <a:ext uri="{FF2B5EF4-FFF2-40B4-BE49-F238E27FC236}">
                <a16:creationId xmlns:a16="http://schemas.microsoft.com/office/drawing/2014/main" id="{893CD46C-14D1-CFB3-E08E-25297BF8EDBB}"/>
              </a:ext>
            </a:extLst>
          </p:cNvPr>
          <p:cNvPicPr>
            <a:picLocks noChangeAspect="1"/>
          </p:cNvPicPr>
          <p:nvPr/>
        </p:nvPicPr>
        <p:blipFill>
          <a:blip r:embed="rId4"/>
          <a:stretch>
            <a:fillRect/>
          </a:stretch>
        </p:blipFill>
        <p:spPr>
          <a:xfrm>
            <a:off x="1163592" y="6063264"/>
            <a:ext cx="1854200" cy="660400"/>
          </a:xfrm>
          <a:prstGeom prst="rect">
            <a:avLst/>
          </a:prstGeom>
        </p:spPr>
      </p:pic>
    </p:spTree>
    <p:extLst>
      <p:ext uri="{BB962C8B-B14F-4D97-AF65-F5344CB8AC3E}">
        <p14:creationId xmlns:p14="http://schemas.microsoft.com/office/powerpoint/2010/main" val="1084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969A-CE4C-2DF7-ECD5-B64D0CB16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7C2E-E5A8-5B31-04FC-B52664E2C8AF}"/>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Simulation Results</a:t>
            </a:r>
          </a:p>
        </p:txBody>
      </p:sp>
      <p:sp>
        <p:nvSpPr>
          <p:cNvPr id="3" name="Slide Number Placeholder 2">
            <a:extLst>
              <a:ext uri="{FF2B5EF4-FFF2-40B4-BE49-F238E27FC236}">
                <a16:creationId xmlns:a16="http://schemas.microsoft.com/office/drawing/2014/main" id="{BE29EBC2-1AAB-5D03-1C0A-8F3AEE4EA363}"/>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58DD77F2-DD15-1335-551F-C5F25F26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100992"/>
            <a:ext cx="7124700" cy="3644900"/>
          </a:xfrm>
          <a:prstGeom prst="rect">
            <a:avLst/>
          </a:prstGeom>
        </p:spPr>
      </p:pic>
      <p:pic>
        <p:nvPicPr>
          <p:cNvPr id="9" name="Picture 8">
            <a:extLst>
              <a:ext uri="{FF2B5EF4-FFF2-40B4-BE49-F238E27FC236}">
                <a16:creationId xmlns:a16="http://schemas.microsoft.com/office/drawing/2014/main" id="{CEB6922C-AF16-2310-6D4E-4C077FB465F8}"/>
              </a:ext>
            </a:extLst>
          </p:cNvPr>
          <p:cNvPicPr>
            <a:picLocks noChangeAspect="1"/>
          </p:cNvPicPr>
          <p:nvPr/>
        </p:nvPicPr>
        <p:blipFill>
          <a:blip r:embed="rId3">
            <a:extLst>
              <a:ext uri="{28A0092B-C50C-407E-A947-70E740481C1C}">
                <a14:useLocalDpi xmlns:a14="http://schemas.microsoft.com/office/drawing/2010/main" val="0"/>
              </a:ext>
            </a:extLst>
          </a:blip>
          <a:srcRect l="31252" t="62475" r="33388" b="28516"/>
          <a:stretch/>
        </p:blipFill>
        <p:spPr>
          <a:xfrm>
            <a:off x="647700" y="2261287"/>
            <a:ext cx="3978577" cy="951813"/>
          </a:xfrm>
          <a:prstGeom prst="rect">
            <a:avLst/>
          </a:prstGeom>
        </p:spPr>
      </p:pic>
      <p:sp>
        <p:nvSpPr>
          <p:cNvPr id="10" name="Content Placeholder 3">
            <a:extLst>
              <a:ext uri="{FF2B5EF4-FFF2-40B4-BE49-F238E27FC236}">
                <a16:creationId xmlns:a16="http://schemas.microsoft.com/office/drawing/2014/main" id="{7099EB80-8181-7BAB-5CC4-F39A94004986}"/>
              </a:ext>
            </a:extLst>
          </p:cNvPr>
          <p:cNvSpPr>
            <a:spLocks noGrp="1"/>
          </p:cNvSpPr>
          <p:nvPr>
            <p:ph sz="quarter" idx="11"/>
          </p:nvPr>
        </p:nvSpPr>
        <p:spPr>
          <a:xfrm>
            <a:off x="647700" y="1409699"/>
            <a:ext cx="3257035" cy="5187043"/>
          </a:xfrm>
        </p:spPr>
        <p:txBody>
          <a:bodyPr>
            <a:normAutofit/>
          </a:bodyPr>
          <a:lstStyle/>
          <a:p>
            <a:r>
              <a:rPr lang="en-US" dirty="0"/>
              <a:t>Analytical Expression:</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Zero Error when evaluating the norm at the nodes (in general, we may integrate over a domain and choose integration points that are not </a:t>
            </a:r>
            <a:r>
              <a:rPr lang="en-US" i="1" dirty="0" err="1"/>
              <a:t>nodally</a:t>
            </a:r>
            <a:r>
              <a:rPr lang="en-US" i="1" dirty="0"/>
              <a:t>-lumped</a:t>
            </a:r>
          </a:p>
          <a:p>
            <a:pPr marL="342900" indent="-342900">
              <a:buFont typeface="Arial" panose="020B0604020202020204" pitchFamily="34" charset="0"/>
              <a:buChar char="•"/>
            </a:pPr>
            <a:r>
              <a:rPr lang="en-US" dirty="0"/>
              <a:t>However, the post-processed wall shear </a:t>
            </a:r>
            <a:r>
              <a:rPr lang="en-US"/>
              <a:t>stress showcases error…</a:t>
            </a:r>
            <a:endParaRPr lang="en-US" i="1" dirty="0"/>
          </a:p>
          <a:p>
            <a:endParaRPr lang="en-US" i="1" dirty="0"/>
          </a:p>
        </p:txBody>
      </p:sp>
    </p:spTree>
    <p:extLst>
      <p:ext uri="{BB962C8B-B14F-4D97-AF65-F5344CB8AC3E}">
        <p14:creationId xmlns:p14="http://schemas.microsoft.com/office/powerpoint/2010/main" val="246626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/laboratory/3d_tet4_pipe: </a:t>
            </a:r>
            <a:br>
              <a:rPr lang="en-US" dirty="0"/>
            </a:br>
            <a:r>
              <a:rPr lang="en-US" dirty="0"/>
              <a:t>Geometry/Boundary Conditions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No-slip (walls) outer pipe</a:t>
            </a:r>
          </a:p>
          <a:p>
            <a:pPr marL="342900" indent="-342900">
              <a:buFont typeface="Arial" panose="020B0604020202020204" pitchFamily="34" charset="0"/>
              <a:buChar char="•"/>
            </a:pPr>
            <a:r>
              <a:rPr lang="en-US" dirty="0"/>
              <a:t>Periodic (left and right) with a constant body force …or… Open (left and right pressure drop)</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5314A52B-7726-990C-1C55-FA27355C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639" y="2350932"/>
            <a:ext cx="8076721" cy="4120455"/>
          </a:xfrm>
          <a:prstGeom prst="rect">
            <a:avLst/>
          </a:prstGeom>
        </p:spPr>
      </p:pic>
    </p:spTree>
    <p:extLst>
      <p:ext uri="{BB962C8B-B14F-4D97-AF65-F5344CB8AC3E}">
        <p14:creationId xmlns:p14="http://schemas.microsoft.com/office/powerpoint/2010/main" val="253858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cxnSp>
        <p:nvCxnSpPr>
          <p:cNvPr id="5" name="Straight Connector 4">
            <a:extLst>
              <a:ext uri="{FF2B5EF4-FFF2-40B4-BE49-F238E27FC236}">
                <a16:creationId xmlns:a16="http://schemas.microsoft.com/office/drawing/2014/main" id="{9270C3A4-E51D-0104-9167-BD4D2B9A1E97}"/>
              </a:ext>
            </a:extLst>
          </p:cNvPr>
          <p:cNvCxnSpPr>
            <a:cxnSpLocks/>
            <a:endCxn id="153" idx="6"/>
          </p:cNvCxnSpPr>
          <p:nvPr/>
        </p:nvCxnSpPr>
        <p:spPr>
          <a:xfrm flipV="1">
            <a:off x="9705453" y="6065774"/>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F08418-F7AF-C543-72F7-F5607EAE439B}"/>
              </a:ext>
            </a:extLst>
          </p:cNvPr>
          <p:cNvCxnSpPr>
            <a:cxnSpLocks/>
          </p:cNvCxnSpPr>
          <p:nvPr/>
        </p:nvCxnSpPr>
        <p:spPr>
          <a:xfrm flipV="1">
            <a:off x="9008770" y="5739201"/>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272BAF7-5105-69B6-1244-9394EF8A6C7B}"/>
              </a:ext>
            </a:extLst>
          </p:cNvPr>
          <p:cNvCxnSpPr>
            <a:cxnSpLocks/>
          </p:cNvCxnSpPr>
          <p:nvPr/>
        </p:nvCxnSpPr>
        <p:spPr>
          <a:xfrm flipV="1">
            <a:off x="8801940" y="5336428"/>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79261D-7034-E855-AB31-147E33F25F59}"/>
              </a:ext>
            </a:extLst>
          </p:cNvPr>
          <p:cNvCxnSpPr>
            <a:cxnSpLocks/>
          </p:cNvCxnSpPr>
          <p:nvPr/>
        </p:nvCxnSpPr>
        <p:spPr>
          <a:xfrm flipV="1">
            <a:off x="8377704" y="4934307"/>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8998DF-3E8A-54E7-E5B7-BD680152CD2F}"/>
              </a:ext>
            </a:extLst>
          </p:cNvPr>
          <p:cNvCxnSpPr>
            <a:cxnSpLocks/>
          </p:cNvCxnSpPr>
          <p:nvPr/>
        </p:nvCxnSpPr>
        <p:spPr>
          <a:xfrm flipV="1">
            <a:off x="8138218" y="4542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E0F51B-31D4-916B-BD32-60B4C94CAE11}"/>
              </a:ext>
            </a:extLst>
          </p:cNvPr>
          <p:cNvCxnSpPr>
            <a:cxnSpLocks/>
          </p:cNvCxnSpPr>
          <p:nvPr/>
        </p:nvCxnSpPr>
        <p:spPr>
          <a:xfrm flipV="1">
            <a:off x="8127328" y="4161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4BF254-0220-DB5E-F7DF-57798E17A443}"/>
              </a:ext>
            </a:extLst>
          </p:cNvPr>
          <p:cNvCxnSpPr>
            <a:cxnSpLocks/>
          </p:cNvCxnSpPr>
          <p:nvPr/>
        </p:nvCxnSpPr>
        <p:spPr>
          <a:xfrm flipV="1">
            <a:off x="8127324" y="3758646"/>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578796-9640-CF44-B172-7C6D5878F424}"/>
              </a:ext>
            </a:extLst>
          </p:cNvPr>
          <p:cNvCxnSpPr>
            <a:cxnSpLocks/>
          </p:cNvCxnSpPr>
          <p:nvPr/>
        </p:nvCxnSpPr>
        <p:spPr>
          <a:xfrm flipV="1">
            <a:off x="8138206" y="336675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807FE9-CD3B-D1D7-767D-E1677667A07D}"/>
              </a:ext>
            </a:extLst>
          </p:cNvPr>
          <p:cNvCxnSpPr>
            <a:cxnSpLocks/>
            <a:endCxn id="39" idx="6"/>
          </p:cNvCxnSpPr>
          <p:nvPr/>
        </p:nvCxnSpPr>
        <p:spPr>
          <a:xfrm>
            <a:off x="8629609" y="2965674"/>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295374-D730-12C6-6F74-5F7D40B8C500}"/>
              </a:ext>
            </a:extLst>
          </p:cNvPr>
          <p:cNvCxnSpPr>
            <a:cxnSpLocks/>
          </p:cNvCxnSpPr>
          <p:nvPr/>
        </p:nvCxnSpPr>
        <p:spPr>
          <a:xfrm>
            <a:off x="10142722" y="2965670"/>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FC6C41-4FDE-E6F4-D9F9-E67743AB9F9C}"/>
              </a:ext>
            </a:extLst>
          </p:cNvPr>
          <p:cNvCxnSpPr>
            <a:cxnSpLocks/>
            <a:endCxn id="97" idx="4"/>
          </p:cNvCxnSpPr>
          <p:nvPr/>
        </p:nvCxnSpPr>
        <p:spPr>
          <a:xfrm flipH="1">
            <a:off x="8141204" y="3329530"/>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566074-E692-7416-5B94-EE48343ACCD3}"/>
              </a:ext>
            </a:extLst>
          </p:cNvPr>
          <p:cNvCxnSpPr>
            <a:cxnSpLocks/>
            <a:endCxn id="114" idx="4"/>
          </p:cNvCxnSpPr>
          <p:nvPr/>
        </p:nvCxnSpPr>
        <p:spPr>
          <a:xfrm>
            <a:off x="8362547" y="3360095"/>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FDDC48-0429-1625-7EDD-8A81BB06B29F}"/>
              </a:ext>
            </a:extLst>
          </p:cNvPr>
          <p:cNvCxnSpPr>
            <a:cxnSpLocks/>
          </p:cNvCxnSpPr>
          <p:nvPr/>
        </p:nvCxnSpPr>
        <p:spPr>
          <a:xfrm flipH="1">
            <a:off x="8573333" y="2968208"/>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191F96-3438-7081-6A9B-4F7B0715C240}"/>
              </a:ext>
            </a:extLst>
          </p:cNvPr>
          <p:cNvCxnSpPr>
            <a:cxnSpLocks/>
          </p:cNvCxnSpPr>
          <p:nvPr/>
        </p:nvCxnSpPr>
        <p:spPr>
          <a:xfrm flipH="1">
            <a:off x="8794676" y="2957319"/>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EF03E4-EDE5-8E6D-36A7-6AE72DD6B4DB}"/>
              </a:ext>
            </a:extLst>
          </p:cNvPr>
          <p:cNvCxnSpPr>
            <a:cxnSpLocks/>
            <a:endCxn id="142" idx="4"/>
          </p:cNvCxnSpPr>
          <p:nvPr/>
        </p:nvCxnSpPr>
        <p:spPr>
          <a:xfrm flipH="1">
            <a:off x="9026576" y="296820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2196DB-AFAB-8732-E29C-4515440616A6}"/>
              </a:ext>
            </a:extLst>
          </p:cNvPr>
          <p:cNvCxnSpPr>
            <a:cxnSpLocks/>
          </p:cNvCxnSpPr>
          <p:nvPr/>
        </p:nvCxnSpPr>
        <p:spPr>
          <a:xfrm flipH="1">
            <a:off x="9244292" y="295731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04FA58-3921-1612-AFB8-567165A587AA}"/>
              </a:ext>
            </a:extLst>
          </p:cNvPr>
          <p:cNvCxnSpPr>
            <a:cxnSpLocks/>
            <a:endCxn id="144" idx="3"/>
          </p:cNvCxnSpPr>
          <p:nvPr/>
        </p:nvCxnSpPr>
        <p:spPr>
          <a:xfrm flipH="1">
            <a:off x="9436933" y="2989968"/>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A1FDFA-6607-0736-5B3C-41AE03453B41}"/>
              </a:ext>
            </a:extLst>
          </p:cNvPr>
          <p:cNvCxnSpPr>
            <a:cxnSpLocks/>
          </p:cNvCxnSpPr>
          <p:nvPr/>
        </p:nvCxnSpPr>
        <p:spPr>
          <a:xfrm flipH="1">
            <a:off x="9690934" y="2968192"/>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23221-C353-0190-6016-22A486AB934C}"/>
              </a:ext>
            </a:extLst>
          </p:cNvPr>
          <p:cNvCxnSpPr>
            <a:cxnSpLocks/>
          </p:cNvCxnSpPr>
          <p:nvPr/>
        </p:nvCxnSpPr>
        <p:spPr>
          <a:xfrm flipH="1">
            <a:off x="9908647" y="3370970"/>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60EA29-3AF1-4B22-0083-5E3C25A41587}"/>
              </a:ext>
            </a:extLst>
          </p:cNvPr>
          <p:cNvCxnSpPr>
            <a:cxnSpLocks/>
            <a:endCxn id="153" idx="4"/>
          </p:cNvCxnSpPr>
          <p:nvPr/>
        </p:nvCxnSpPr>
        <p:spPr>
          <a:xfrm>
            <a:off x="10126363" y="2957313"/>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CA8BC6-ABA9-36AD-D71D-6B1257AB9702}"/>
              </a:ext>
            </a:extLst>
          </p:cNvPr>
          <p:cNvCxnSpPr>
            <a:cxnSpLocks/>
          </p:cNvCxnSpPr>
          <p:nvPr/>
        </p:nvCxnSpPr>
        <p:spPr>
          <a:xfrm>
            <a:off x="10354965" y="2968195"/>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48C102-7CCE-0190-0497-5FB194CD13A5}"/>
              </a:ext>
            </a:extLst>
          </p:cNvPr>
          <p:cNvCxnSpPr>
            <a:cxnSpLocks/>
          </p:cNvCxnSpPr>
          <p:nvPr/>
        </p:nvCxnSpPr>
        <p:spPr>
          <a:xfrm>
            <a:off x="10572681" y="297907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3EC5C5-40C6-B3A0-9D2B-BC32FCE0AD48}"/>
              </a:ext>
            </a:extLst>
          </p:cNvPr>
          <p:cNvCxnSpPr>
            <a:cxnSpLocks/>
          </p:cNvCxnSpPr>
          <p:nvPr/>
        </p:nvCxnSpPr>
        <p:spPr>
          <a:xfrm>
            <a:off x="10790394" y="2979074"/>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F04A39-6D72-E31F-A6BA-5812BDF4A70E}"/>
              </a:ext>
            </a:extLst>
          </p:cNvPr>
          <p:cNvCxnSpPr>
            <a:cxnSpLocks/>
          </p:cNvCxnSpPr>
          <p:nvPr/>
        </p:nvCxnSpPr>
        <p:spPr>
          <a:xfrm>
            <a:off x="11018993" y="2979073"/>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0D2CF8-D78E-08EB-000A-462F02957531}"/>
              </a:ext>
            </a:extLst>
          </p:cNvPr>
          <p:cNvCxnSpPr>
            <a:cxnSpLocks/>
          </p:cNvCxnSpPr>
          <p:nvPr/>
        </p:nvCxnSpPr>
        <p:spPr>
          <a:xfrm>
            <a:off x="11247595" y="2957297"/>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BFA8974-9C16-2272-983B-8CEA61AA9694}"/>
              </a:ext>
            </a:extLst>
          </p:cNvPr>
          <p:cNvCxnSpPr>
            <a:cxnSpLocks/>
          </p:cNvCxnSpPr>
          <p:nvPr/>
        </p:nvCxnSpPr>
        <p:spPr>
          <a:xfrm>
            <a:off x="11461349" y="3366541"/>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D6EDE1-711E-C276-A0A5-A95FCB6D6174}"/>
              </a:ext>
            </a:extLst>
          </p:cNvPr>
          <p:cNvCxnSpPr>
            <a:cxnSpLocks/>
            <a:endCxn id="129" idx="4"/>
          </p:cNvCxnSpPr>
          <p:nvPr/>
        </p:nvCxnSpPr>
        <p:spPr>
          <a:xfrm flipH="1">
            <a:off x="11682692" y="3366547"/>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CF16AB2B-8B3E-2B0B-C2FD-6B300C33884E}"/>
              </a:ext>
            </a:extLst>
          </p:cNvPr>
          <p:cNvSpPr/>
          <p:nvPr/>
        </p:nvSpPr>
        <p:spPr>
          <a:xfrm>
            <a:off x="8244252" y="3041065"/>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37EF178-F88C-FE1A-A177-9116DE846F16}"/>
              </a:ext>
            </a:extLst>
          </p:cNvPr>
          <p:cNvSpPr/>
          <p:nvPr/>
        </p:nvSpPr>
        <p:spPr>
          <a:xfrm>
            <a:off x="853817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7D0F8C-424F-9457-ADE7-BF94A5556225}"/>
              </a:ext>
            </a:extLst>
          </p:cNvPr>
          <p:cNvSpPr/>
          <p:nvPr/>
        </p:nvSpPr>
        <p:spPr>
          <a:xfrm>
            <a:off x="875951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D755E9-90AF-CB9F-D6AA-FF7A553B4239}"/>
              </a:ext>
            </a:extLst>
          </p:cNvPr>
          <p:cNvSpPr/>
          <p:nvPr/>
        </p:nvSpPr>
        <p:spPr>
          <a:xfrm>
            <a:off x="898085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651F0D-8893-95F4-EF43-247E2A9417CD}"/>
              </a:ext>
            </a:extLst>
          </p:cNvPr>
          <p:cNvSpPr/>
          <p:nvPr/>
        </p:nvSpPr>
        <p:spPr>
          <a:xfrm>
            <a:off x="9202199"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91C270-20E5-72C6-EDA8-63A83DE0A6A4}"/>
              </a:ext>
            </a:extLst>
          </p:cNvPr>
          <p:cNvSpPr/>
          <p:nvPr/>
        </p:nvSpPr>
        <p:spPr>
          <a:xfrm>
            <a:off x="9423542"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C7B3B83-7E3C-4BDF-1752-1F44D4550D99}"/>
              </a:ext>
            </a:extLst>
          </p:cNvPr>
          <p:cNvSpPr/>
          <p:nvPr/>
        </p:nvSpPr>
        <p:spPr>
          <a:xfrm>
            <a:off x="9644885"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E2D4E9-4EC2-979E-3ADF-6E5F0C6A2EBC}"/>
              </a:ext>
            </a:extLst>
          </p:cNvPr>
          <p:cNvSpPr/>
          <p:nvPr/>
        </p:nvSpPr>
        <p:spPr>
          <a:xfrm>
            <a:off x="10087571"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538EB56-FDBB-3D17-6DCD-CA39137BAD3B}"/>
              </a:ext>
            </a:extLst>
          </p:cNvPr>
          <p:cNvSpPr/>
          <p:nvPr/>
        </p:nvSpPr>
        <p:spPr>
          <a:xfrm>
            <a:off x="10308914"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B842E3-3F20-1F51-A690-C7CDB10967C2}"/>
              </a:ext>
            </a:extLst>
          </p:cNvPr>
          <p:cNvSpPr/>
          <p:nvPr/>
        </p:nvSpPr>
        <p:spPr>
          <a:xfrm>
            <a:off x="10530257"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FB0078A-ED73-01D7-AF2C-2125561AEFAF}"/>
              </a:ext>
            </a:extLst>
          </p:cNvPr>
          <p:cNvSpPr/>
          <p:nvPr/>
        </p:nvSpPr>
        <p:spPr>
          <a:xfrm>
            <a:off x="1075160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A0079B-40C2-372F-6A6E-230901B1D94F}"/>
              </a:ext>
            </a:extLst>
          </p:cNvPr>
          <p:cNvSpPr/>
          <p:nvPr/>
        </p:nvSpPr>
        <p:spPr>
          <a:xfrm>
            <a:off x="1097294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4667A1-6A6C-2385-C0E1-54562090568E}"/>
              </a:ext>
            </a:extLst>
          </p:cNvPr>
          <p:cNvSpPr/>
          <p:nvPr/>
        </p:nvSpPr>
        <p:spPr>
          <a:xfrm>
            <a:off x="1119428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EF670EF-397C-DB5E-E154-85F6F310EAA8}"/>
              </a:ext>
            </a:extLst>
          </p:cNvPr>
          <p:cNvSpPr/>
          <p:nvPr/>
        </p:nvSpPr>
        <p:spPr>
          <a:xfrm>
            <a:off x="809548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B4FD91B-0EF1-740F-D622-B2C4AE102BFB}"/>
              </a:ext>
            </a:extLst>
          </p:cNvPr>
          <p:cNvSpPr/>
          <p:nvPr/>
        </p:nvSpPr>
        <p:spPr>
          <a:xfrm>
            <a:off x="831682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A0D0E8F-BA06-2A1A-9A30-CC32936B3C44}"/>
              </a:ext>
            </a:extLst>
          </p:cNvPr>
          <p:cNvSpPr/>
          <p:nvPr/>
        </p:nvSpPr>
        <p:spPr>
          <a:xfrm>
            <a:off x="853817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28EA066-A70D-4FB5-2145-111B2B87947E}"/>
              </a:ext>
            </a:extLst>
          </p:cNvPr>
          <p:cNvSpPr/>
          <p:nvPr/>
        </p:nvSpPr>
        <p:spPr>
          <a:xfrm>
            <a:off x="875951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F75AFE3-F33A-8711-7A08-8CCC3001A673}"/>
              </a:ext>
            </a:extLst>
          </p:cNvPr>
          <p:cNvSpPr/>
          <p:nvPr/>
        </p:nvSpPr>
        <p:spPr>
          <a:xfrm>
            <a:off x="898085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6D9FE3D-04A0-5D92-44CA-2FAE096A54CB}"/>
              </a:ext>
            </a:extLst>
          </p:cNvPr>
          <p:cNvSpPr/>
          <p:nvPr/>
        </p:nvSpPr>
        <p:spPr>
          <a:xfrm>
            <a:off x="920219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547859-6D4F-A4DC-080F-F5863F23D6B7}"/>
              </a:ext>
            </a:extLst>
          </p:cNvPr>
          <p:cNvSpPr/>
          <p:nvPr/>
        </p:nvSpPr>
        <p:spPr>
          <a:xfrm>
            <a:off x="942354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E41DAD-17C7-6A99-E672-B82262610BAA}"/>
              </a:ext>
            </a:extLst>
          </p:cNvPr>
          <p:cNvSpPr/>
          <p:nvPr/>
        </p:nvSpPr>
        <p:spPr>
          <a:xfrm>
            <a:off x="9644885"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802B9AD-C52B-8AB9-CB32-C1A2C2202F04}"/>
              </a:ext>
            </a:extLst>
          </p:cNvPr>
          <p:cNvSpPr/>
          <p:nvPr/>
        </p:nvSpPr>
        <p:spPr>
          <a:xfrm>
            <a:off x="9866228"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E0BF76E-3201-1C5D-17F3-048064844290}"/>
              </a:ext>
            </a:extLst>
          </p:cNvPr>
          <p:cNvSpPr/>
          <p:nvPr/>
        </p:nvSpPr>
        <p:spPr>
          <a:xfrm>
            <a:off x="10087571"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5C76673-4E8E-CBA5-F6CB-9B2D5D702CFC}"/>
              </a:ext>
            </a:extLst>
          </p:cNvPr>
          <p:cNvSpPr/>
          <p:nvPr/>
        </p:nvSpPr>
        <p:spPr>
          <a:xfrm>
            <a:off x="1030891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27C31E2-4AD8-9CFE-DBED-9D4A03539202}"/>
              </a:ext>
            </a:extLst>
          </p:cNvPr>
          <p:cNvSpPr/>
          <p:nvPr/>
        </p:nvSpPr>
        <p:spPr>
          <a:xfrm>
            <a:off x="1053025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8A03E89-A6B3-948D-39BD-52B09B65D94D}"/>
              </a:ext>
            </a:extLst>
          </p:cNvPr>
          <p:cNvSpPr/>
          <p:nvPr/>
        </p:nvSpPr>
        <p:spPr>
          <a:xfrm>
            <a:off x="1075160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82C21D8-3B73-A5F7-8111-BA46F7632150}"/>
              </a:ext>
            </a:extLst>
          </p:cNvPr>
          <p:cNvSpPr/>
          <p:nvPr/>
        </p:nvSpPr>
        <p:spPr>
          <a:xfrm>
            <a:off x="1097294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8CF2E1-7E80-AEBD-F613-DD68B9C44CD2}"/>
              </a:ext>
            </a:extLst>
          </p:cNvPr>
          <p:cNvSpPr/>
          <p:nvPr/>
        </p:nvSpPr>
        <p:spPr>
          <a:xfrm>
            <a:off x="1119428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84529B9-3B33-8833-EDFE-58F910AFAE66}"/>
              </a:ext>
            </a:extLst>
          </p:cNvPr>
          <p:cNvSpPr/>
          <p:nvPr/>
        </p:nvSpPr>
        <p:spPr>
          <a:xfrm>
            <a:off x="1141562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339427-942C-B7D6-D299-BF65E7267B32}"/>
              </a:ext>
            </a:extLst>
          </p:cNvPr>
          <p:cNvSpPr/>
          <p:nvPr/>
        </p:nvSpPr>
        <p:spPr>
          <a:xfrm>
            <a:off x="1163697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8EB8B0E-EE8B-1536-D7F9-A638C86115A5}"/>
              </a:ext>
            </a:extLst>
          </p:cNvPr>
          <p:cNvSpPr/>
          <p:nvPr/>
        </p:nvSpPr>
        <p:spPr>
          <a:xfrm>
            <a:off x="809548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078F744-C8D7-F2A4-4192-915E084C7B25}"/>
              </a:ext>
            </a:extLst>
          </p:cNvPr>
          <p:cNvSpPr/>
          <p:nvPr/>
        </p:nvSpPr>
        <p:spPr>
          <a:xfrm>
            <a:off x="831682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E3DA448-9877-291A-E5BA-4F4A35C83D85}"/>
              </a:ext>
            </a:extLst>
          </p:cNvPr>
          <p:cNvSpPr/>
          <p:nvPr/>
        </p:nvSpPr>
        <p:spPr>
          <a:xfrm>
            <a:off x="853817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F3C9375-B876-9806-A2F1-038CD2EC68C3}"/>
              </a:ext>
            </a:extLst>
          </p:cNvPr>
          <p:cNvSpPr/>
          <p:nvPr/>
        </p:nvSpPr>
        <p:spPr>
          <a:xfrm>
            <a:off x="875951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18C16FD-0C17-D9DC-A17A-EB4811F53585}"/>
              </a:ext>
            </a:extLst>
          </p:cNvPr>
          <p:cNvSpPr/>
          <p:nvPr/>
        </p:nvSpPr>
        <p:spPr>
          <a:xfrm>
            <a:off x="898085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EBC73B2-0201-415D-8722-3B9AE74AF3B4}"/>
              </a:ext>
            </a:extLst>
          </p:cNvPr>
          <p:cNvSpPr/>
          <p:nvPr/>
        </p:nvSpPr>
        <p:spPr>
          <a:xfrm>
            <a:off x="920219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2576422-EAAA-7137-A597-A0710406FF8F}"/>
              </a:ext>
            </a:extLst>
          </p:cNvPr>
          <p:cNvSpPr/>
          <p:nvPr/>
        </p:nvSpPr>
        <p:spPr>
          <a:xfrm>
            <a:off x="942354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84535EA-8C17-A91F-A8EF-E6F4FB218E6E}"/>
              </a:ext>
            </a:extLst>
          </p:cNvPr>
          <p:cNvSpPr/>
          <p:nvPr/>
        </p:nvSpPr>
        <p:spPr>
          <a:xfrm>
            <a:off x="9644885"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9BF1ED4-F756-2AEB-0F5E-39E4208DF1BF}"/>
              </a:ext>
            </a:extLst>
          </p:cNvPr>
          <p:cNvSpPr/>
          <p:nvPr/>
        </p:nvSpPr>
        <p:spPr>
          <a:xfrm>
            <a:off x="9866228"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10B01E-F748-80BF-7421-01B901C79742}"/>
              </a:ext>
            </a:extLst>
          </p:cNvPr>
          <p:cNvSpPr/>
          <p:nvPr/>
        </p:nvSpPr>
        <p:spPr>
          <a:xfrm>
            <a:off x="10087571"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0395A4F-02B4-E971-19AE-2EB3589F647D}"/>
              </a:ext>
            </a:extLst>
          </p:cNvPr>
          <p:cNvSpPr/>
          <p:nvPr/>
        </p:nvSpPr>
        <p:spPr>
          <a:xfrm>
            <a:off x="1030891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9A07638-4A61-8DFC-2B67-1C7DAD18ADD2}"/>
              </a:ext>
            </a:extLst>
          </p:cNvPr>
          <p:cNvSpPr/>
          <p:nvPr/>
        </p:nvSpPr>
        <p:spPr>
          <a:xfrm>
            <a:off x="1053025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863BE6-AE4C-D827-7AC6-FF949466451B}"/>
              </a:ext>
            </a:extLst>
          </p:cNvPr>
          <p:cNvSpPr/>
          <p:nvPr/>
        </p:nvSpPr>
        <p:spPr>
          <a:xfrm>
            <a:off x="1075160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54C97FD-8C15-5AE2-C246-27B506525997}"/>
              </a:ext>
            </a:extLst>
          </p:cNvPr>
          <p:cNvSpPr/>
          <p:nvPr/>
        </p:nvSpPr>
        <p:spPr>
          <a:xfrm>
            <a:off x="1097294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01F9E6-B63C-88DC-76BB-051BE012152B}"/>
              </a:ext>
            </a:extLst>
          </p:cNvPr>
          <p:cNvSpPr/>
          <p:nvPr/>
        </p:nvSpPr>
        <p:spPr>
          <a:xfrm>
            <a:off x="1119428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483D65-56E9-908A-0B44-B3D495170750}"/>
              </a:ext>
            </a:extLst>
          </p:cNvPr>
          <p:cNvSpPr/>
          <p:nvPr/>
        </p:nvSpPr>
        <p:spPr>
          <a:xfrm>
            <a:off x="1141562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F13DB28-1E1F-444C-370A-B3A6355B8561}"/>
              </a:ext>
            </a:extLst>
          </p:cNvPr>
          <p:cNvSpPr/>
          <p:nvPr/>
        </p:nvSpPr>
        <p:spPr>
          <a:xfrm>
            <a:off x="1163697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E032898-6426-62CC-2D9D-7B68448DE677}"/>
              </a:ext>
            </a:extLst>
          </p:cNvPr>
          <p:cNvSpPr/>
          <p:nvPr/>
        </p:nvSpPr>
        <p:spPr>
          <a:xfrm>
            <a:off x="809548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FD596B8-0F43-9CD4-CD5B-5EDEA4DBC4CF}"/>
              </a:ext>
            </a:extLst>
          </p:cNvPr>
          <p:cNvSpPr/>
          <p:nvPr/>
        </p:nvSpPr>
        <p:spPr>
          <a:xfrm>
            <a:off x="831682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340115-6361-3A55-492E-61B6C84EBA23}"/>
              </a:ext>
            </a:extLst>
          </p:cNvPr>
          <p:cNvSpPr/>
          <p:nvPr/>
        </p:nvSpPr>
        <p:spPr>
          <a:xfrm>
            <a:off x="853817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44F8248-DE78-95D3-8A3A-21E04C5E8DBC}"/>
              </a:ext>
            </a:extLst>
          </p:cNvPr>
          <p:cNvSpPr/>
          <p:nvPr/>
        </p:nvSpPr>
        <p:spPr>
          <a:xfrm>
            <a:off x="875951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9B67920-3756-35BE-F8CD-DEB096A28BC4}"/>
              </a:ext>
            </a:extLst>
          </p:cNvPr>
          <p:cNvSpPr/>
          <p:nvPr/>
        </p:nvSpPr>
        <p:spPr>
          <a:xfrm>
            <a:off x="898085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2B74CCF-E5E7-F0AD-A80C-F559044ED867}"/>
              </a:ext>
            </a:extLst>
          </p:cNvPr>
          <p:cNvSpPr/>
          <p:nvPr/>
        </p:nvSpPr>
        <p:spPr>
          <a:xfrm>
            <a:off x="920219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B27FC1A-B8A7-CFFB-6359-D0198F709F88}"/>
              </a:ext>
            </a:extLst>
          </p:cNvPr>
          <p:cNvSpPr/>
          <p:nvPr/>
        </p:nvSpPr>
        <p:spPr>
          <a:xfrm>
            <a:off x="942354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DA6DF04-8ACD-E247-55F8-F7BC129575A6}"/>
              </a:ext>
            </a:extLst>
          </p:cNvPr>
          <p:cNvSpPr/>
          <p:nvPr/>
        </p:nvSpPr>
        <p:spPr>
          <a:xfrm>
            <a:off x="9644885"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D6CC36D-00FA-1DE8-16FF-59A11F60FA0B}"/>
              </a:ext>
            </a:extLst>
          </p:cNvPr>
          <p:cNvSpPr/>
          <p:nvPr/>
        </p:nvSpPr>
        <p:spPr>
          <a:xfrm>
            <a:off x="9866228"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EFA4D9D-2244-930E-3F1E-83F6DEC4E905}"/>
              </a:ext>
            </a:extLst>
          </p:cNvPr>
          <p:cNvSpPr/>
          <p:nvPr/>
        </p:nvSpPr>
        <p:spPr>
          <a:xfrm>
            <a:off x="10087571"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4D400A1-DB8E-54E2-A387-671CDA1817EA}"/>
              </a:ext>
            </a:extLst>
          </p:cNvPr>
          <p:cNvSpPr/>
          <p:nvPr/>
        </p:nvSpPr>
        <p:spPr>
          <a:xfrm>
            <a:off x="1030891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C34F1D6-7BE3-6A80-9AEF-218369B2A02F}"/>
              </a:ext>
            </a:extLst>
          </p:cNvPr>
          <p:cNvSpPr/>
          <p:nvPr/>
        </p:nvSpPr>
        <p:spPr>
          <a:xfrm>
            <a:off x="1053025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36D2829-C3C1-B76B-CBFB-F3E02CE1F5CD}"/>
              </a:ext>
            </a:extLst>
          </p:cNvPr>
          <p:cNvSpPr/>
          <p:nvPr/>
        </p:nvSpPr>
        <p:spPr>
          <a:xfrm>
            <a:off x="1075160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7877683-8C75-C6ED-2B32-6957BD096CC6}"/>
              </a:ext>
            </a:extLst>
          </p:cNvPr>
          <p:cNvSpPr/>
          <p:nvPr/>
        </p:nvSpPr>
        <p:spPr>
          <a:xfrm>
            <a:off x="1097294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05B501B-0187-18DC-60B1-A34F52C9BB06}"/>
              </a:ext>
            </a:extLst>
          </p:cNvPr>
          <p:cNvSpPr/>
          <p:nvPr/>
        </p:nvSpPr>
        <p:spPr>
          <a:xfrm>
            <a:off x="1119428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0872FEF-DA0D-7209-AE0D-9987683680AC}"/>
              </a:ext>
            </a:extLst>
          </p:cNvPr>
          <p:cNvSpPr/>
          <p:nvPr/>
        </p:nvSpPr>
        <p:spPr>
          <a:xfrm>
            <a:off x="1141562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4ECD3A8-AC55-C410-26C6-78DB159481FA}"/>
              </a:ext>
            </a:extLst>
          </p:cNvPr>
          <p:cNvSpPr/>
          <p:nvPr/>
        </p:nvSpPr>
        <p:spPr>
          <a:xfrm>
            <a:off x="1163697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A7FFD09-C95F-6653-CFD2-D09AD7569A6E}"/>
              </a:ext>
            </a:extLst>
          </p:cNvPr>
          <p:cNvSpPr/>
          <p:nvPr/>
        </p:nvSpPr>
        <p:spPr>
          <a:xfrm>
            <a:off x="809548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C04F03E-3DA3-E28F-0703-5C58BE4E9F14}"/>
              </a:ext>
            </a:extLst>
          </p:cNvPr>
          <p:cNvSpPr/>
          <p:nvPr/>
        </p:nvSpPr>
        <p:spPr>
          <a:xfrm>
            <a:off x="831682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3BB1606-A1A8-E8AF-A542-57C04F5C2682}"/>
              </a:ext>
            </a:extLst>
          </p:cNvPr>
          <p:cNvSpPr/>
          <p:nvPr/>
        </p:nvSpPr>
        <p:spPr>
          <a:xfrm>
            <a:off x="853817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03BB8ED-FDB6-F776-022F-5FFA0ED8E8C1}"/>
              </a:ext>
            </a:extLst>
          </p:cNvPr>
          <p:cNvSpPr/>
          <p:nvPr/>
        </p:nvSpPr>
        <p:spPr>
          <a:xfrm>
            <a:off x="875951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0516D99-480D-1724-8322-A9E40C81B3C9}"/>
              </a:ext>
            </a:extLst>
          </p:cNvPr>
          <p:cNvSpPr/>
          <p:nvPr/>
        </p:nvSpPr>
        <p:spPr>
          <a:xfrm>
            <a:off x="898085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B20029-02AE-336C-93CD-AEB4FC0EC362}"/>
              </a:ext>
            </a:extLst>
          </p:cNvPr>
          <p:cNvSpPr/>
          <p:nvPr/>
        </p:nvSpPr>
        <p:spPr>
          <a:xfrm>
            <a:off x="920219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61BD2B-2DCF-694E-8372-53E818BEEE8D}"/>
              </a:ext>
            </a:extLst>
          </p:cNvPr>
          <p:cNvSpPr/>
          <p:nvPr/>
        </p:nvSpPr>
        <p:spPr>
          <a:xfrm>
            <a:off x="942354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A5B9E1E-01CE-6AC5-1FDA-0FF7687A5E3A}"/>
              </a:ext>
            </a:extLst>
          </p:cNvPr>
          <p:cNvSpPr/>
          <p:nvPr/>
        </p:nvSpPr>
        <p:spPr>
          <a:xfrm>
            <a:off x="9644885"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7E57F6-56DF-F0FC-E74F-188EF32AA45E}"/>
              </a:ext>
            </a:extLst>
          </p:cNvPr>
          <p:cNvSpPr/>
          <p:nvPr/>
        </p:nvSpPr>
        <p:spPr>
          <a:xfrm>
            <a:off x="9866228"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0CBAEBE-B297-DCB4-A18D-EF60598B0992}"/>
              </a:ext>
            </a:extLst>
          </p:cNvPr>
          <p:cNvSpPr/>
          <p:nvPr/>
        </p:nvSpPr>
        <p:spPr>
          <a:xfrm>
            <a:off x="10087571"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AE752D0-423D-6699-4093-F69E46E0F023}"/>
              </a:ext>
            </a:extLst>
          </p:cNvPr>
          <p:cNvSpPr/>
          <p:nvPr/>
        </p:nvSpPr>
        <p:spPr>
          <a:xfrm>
            <a:off x="1030891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4FCB4A0-B0AC-8501-2E3F-B48FA61C3BB3}"/>
              </a:ext>
            </a:extLst>
          </p:cNvPr>
          <p:cNvSpPr/>
          <p:nvPr/>
        </p:nvSpPr>
        <p:spPr>
          <a:xfrm>
            <a:off x="1053025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319D987-0E2E-155F-CA99-2504CB2C99D8}"/>
              </a:ext>
            </a:extLst>
          </p:cNvPr>
          <p:cNvSpPr/>
          <p:nvPr/>
        </p:nvSpPr>
        <p:spPr>
          <a:xfrm>
            <a:off x="1075160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03F0664-81BD-7686-C5F0-9928F68FF50F}"/>
              </a:ext>
            </a:extLst>
          </p:cNvPr>
          <p:cNvSpPr/>
          <p:nvPr/>
        </p:nvSpPr>
        <p:spPr>
          <a:xfrm>
            <a:off x="1097294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2E04AF1-7A1B-D535-F008-2DF0600CA1E7}"/>
              </a:ext>
            </a:extLst>
          </p:cNvPr>
          <p:cNvSpPr/>
          <p:nvPr/>
        </p:nvSpPr>
        <p:spPr>
          <a:xfrm>
            <a:off x="1119428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CFBCF0B-21C6-9BCF-9594-685741CB88FF}"/>
              </a:ext>
            </a:extLst>
          </p:cNvPr>
          <p:cNvSpPr/>
          <p:nvPr/>
        </p:nvSpPr>
        <p:spPr>
          <a:xfrm>
            <a:off x="1141562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31C24E-CA35-5AC2-742B-1858AFCCAE22}"/>
              </a:ext>
            </a:extLst>
          </p:cNvPr>
          <p:cNvSpPr/>
          <p:nvPr/>
        </p:nvSpPr>
        <p:spPr>
          <a:xfrm>
            <a:off x="1163697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CE7DA13-7255-19A2-C936-C1C230ED78BB}"/>
              </a:ext>
            </a:extLst>
          </p:cNvPr>
          <p:cNvSpPr/>
          <p:nvPr/>
        </p:nvSpPr>
        <p:spPr>
          <a:xfrm>
            <a:off x="831682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67B7E68-8165-4C01-C656-7C199CBD0780}"/>
              </a:ext>
            </a:extLst>
          </p:cNvPr>
          <p:cNvSpPr/>
          <p:nvPr/>
        </p:nvSpPr>
        <p:spPr>
          <a:xfrm>
            <a:off x="853817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6DC674B-6502-D241-A44D-E25243FF8281}"/>
              </a:ext>
            </a:extLst>
          </p:cNvPr>
          <p:cNvSpPr/>
          <p:nvPr/>
        </p:nvSpPr>
        <p:spPr>
          <a:xfrm>
            <a:off x="875951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3E6014E-AD84-D968-46DB-A22197D59E50}"/>
              </a:ext>
            </a:extLst>
          </p:cNvPr>
          <p:cNvSpPr/>
          <p:nvPr/>
        </p:nvSpPr>
        <p:spPr>
          <a:xfrm>
            <a:off x="898085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FA952A0-EC97-5146-0B60-4FADE940795F}"/>
              </a:ext>
            </a:extLst>
          </p:cNvPr>
          <p:cNvSpPr/>
          <p:nvPr/>
        </p:nvSpPr>
        <p:spPr>
          <a:xfrm>
            <a:off x="920219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0F873BC-EF9C-2632-4E1B-D66A0D707AA4}"/>
              </a:ext>
            </a:extLst>
          </p:cNvPr>
          <p:cNvSpPr/>
          <p:nvPr/>
        </p:nvSpPr>
        <p:spPr>
          <a:xfrm>
            <a:off x="942354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C883002-99AE-1B11-46DB-AF4D976E7816}"/>
              </a:ext>
            </a:extLst>
          </p:cNvPr>
          <p:cNvSpPr/>
          <p:nvPr/>
        </p:nvSpPr>
        <p:spPr>
          <a:xfrm>
            <a:off x="9644885"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46B9E0-A163-7212-7A08-FEB961F77C0D}"/>
              </a:ext>
            </a:extLst>
          </p:cNvPr>
          <p:cNvSpPr/>
          <p:nvPr/>
        </p:nvSpPr>
        <p:spPr>
          <a:xfrm>
            <a:off x="9866228"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453E974-8360-3AD0-4D26-3D5EEDAC6ECB}"/>
              </a:ext>
            </a:extLst>
          </p:cNvPr>
          <p:cNvSpPr/>
          <p:nvPr/>
        </p:nvSpPr>
        <p:spPr>
          <a:xfrm>
            <a:off x="10087571"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6FB8035-028B-9D31-6FD1-0C4F2F32FC3A}"/>
              </a:ext>
            </a:extLst>
          </p:cNvPr>
          <p:cNvSpPr/>
          <p:nvPr/>
        </p:nvSpPr>
        <p:spPr>
          <a:xfrm>
            <a:off x="10308914"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F90B1B1-1AE8-554D-6E3A-535BA644CC12}"/>
              </a:ext>
            </a:extLst>
          </p:cNvPr>
          <p:cNvSpPr/>
          <p:nvPr/>
        </p:nvSpPr>
        <p:spPr>
          <a:xfrm>
            <a:off x="1053025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526209A-8730-1F5F-0571-A93CC5EE0462}"/>
              </a:ext>
            </a:extLst>
          </p:cNvPr>
          <p:cNvSpPr/>
          <p:nvPr/>
        </p:nvSpPr>
        <p:spPr>
          <a:xfrm>
            <a:off x="1075160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EAFD71D-E2AB-33FA-4917-26724BDF4A00}"/>
              </a:ext>
            </a:extLst>
          </p:cNvPr>
          <p:cNvSpPr/>
          <p:nvPr/>
        </p:nvSpPr>
        <p:spPr>
          <a:xfrm>
            <a:off x="1097294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9FD3E90-CE04-6ED1-6A29-D898FFFBA578}"/>
              </a:ext>
            </a:extLst>
          </p:cNvPr>
          <p:cNvSpPr/>
          <p:nvPr/>
        </p:nvSpPr>
        <p:spPr>
          <a:xfrm>
            <a:off x="1119428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CEAA860-7EA9-6910-E449-3F55E95F4E65}"/>
              </a:ext>
            </a:extLst>
          </p:cNvPr>
          <p:cNvSpPr/>
          <p:nvPr/>
        </p:nvSpPr>
        <p:spPr>
          <a:xfrm>
            <a:off x="1141562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E04E5B7-F782-6226-2DE3-8BE15A41B8A6}"/>
              </a:ext>
            </a:extLst>
          </p:cNvPr>
          <p:cNvSpPr/>
          <p:nvPr/>
        </p:nvSpPr>
        <p:spPr>
          <a:xfrm>
            <a:off x="1163697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221AF2E-6B8C-391E-20A8-DC81C6F46666}"/>
              </a:ext>
            </a:extLst>
          </p:cNvPr>
          <p:cNvSpPr/>
          <p:nvPr/>
        </p:nvSpPr>
        <p:spPr>
          <a:xfrm>
            <a:off x="875951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64A646C-92DF-81B8-1265-54307906071A}"/>
              </a:ext>
            </a:extLst>
          </p:cNvPr>
          <p:cNvSpPr/>
          <p:nvPr/>
        </p:nvSpPr>
        <p:spPr>
          <a:xfrm>
            <a:off x="898085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EC5D369-A16A-7949-2D67-86BEDB913F88}"/>
              </a:ext>
            </a:extLst>
          </p:cNvPr>
          <p:cNvSpPr/>
          <p:nvPr/>
        </p:nvSpPr>
        <p:spPr>
          <a:xfrm>
            <a:off x="9202199"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0850228-148D-3634-B246-DF7124832E61}"/>
              </a:ext>
            </a:extLst>
          </p:cNvPr>
          <p:cNvSpPr/>
          <p:nvPr/>
        </p:nvSpPr>
        <p:spPr>
          <a:xfrm>
            <a:off x="9423542"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229CC2D-F843-9E19-49D7-70D191599953}"/>
              </a:ext>
            </a:extLst>
          </p:cNvPr>
          <p:cNvSpPr/>
          <p:nvPr/>
        </p:nvSpPr>
        <p:spPr>
          <a:xfrm>
            <a:off x="9644885"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DC40F17-EFB0-796F-718E-B44217B35053}"/>
              </a:ext>
            </a:extLst>
          </p:cNvPr>
          <p:cNvSpPr/>
          <p:nvPr/>
        </p:nvSpPr>
        <p:spPr>
          <a:xfrm>
            <a:off x="9866228"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3BD4642-B411-067E-61C3-69E95E417951}"/>
              </a:ext>
            </a:extLst>
          </p:cNvPr>
          <p:cNvSpPr/>
          <p:nvPr/>
        </p:nvSpPr>
        <p:spPr>
          <a:xfrm>
            <a:off x="10087571"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B63F55F-16C7-453E-1153-3DFC81EBD3EB}"/>
              </a:ext>
            </a:extLst>
          </p:cNvPr>
          <p:cNvSpPr/>
          <p:nvPr/>
        </p:nvSpPr>
        <p:spPr>
          <a:xfrm>
            <a:off x="10308914"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0DBB682-BAF3-144F-B616-DCC0BB52171F}"/>
              </a:ext>
            </a:extLst>
          </p:cNvPr>
          <p:cNvSpPr/>
          <p:nvPr/>
        </p:nvSpPr>
        <p:spPr>
          <a:xfrm>
            <a:off x="10530257"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64B72A-9AC4-3464-471E-4D552A42165B}"/>
              </a:ext>
            </a:extLst>
          </p:cNvPr>
          <p:cNvSpPr/>
          <p:nvPr/>
        </p:nvSpPr>
        <p:spPr>
          <a:xfrm>
            <a:off x="10751600"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69D12C4-5288-D020-BB94-917A09137EC1}"/>
              </a:ext>
            </a:extLst>
          </p:cNvPr>
          <p:cNvSpPr/>
          <p:nvPr/>
        </p:nvSpPr>
        <p:spPr>
          <a:xfrm>
            <a:off x="1097294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DD79E3-000E-F228-0FF5-8D931F9BEC5A}"/>
              </a:ext>
            </a:extLst>
          </p:cNvPr>
          <p:cNvSpPr/>
          <p:nvPr/>
        </p:nvSpPr>
        <p:spPr>
          <a:xfrm>
            <a:off x="1119428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5E0163B-04E4-4CDC-34F0-49B392700663}"/>
              </a:ext>
            </a:extLst>
          </p:cNvPr>
          <p:cNvSpPr/>
          <p:nvPr/>
        </p:nvSpPr>
        <p:spPr>
          <a:xfrm>
            <a:off x="8980856"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EBD348D-4A8B-7C60-CD94-C629C9ADDBB1}"/>
              </a:ext>
            </a:extLst>
          </p:cNvPr>
          <p:cNvSpPr/>
          <p:nvPr/>
        </p:nvSpPr>
        <p:spPr>
          <a:xfrm>
            <a:off x="9202199"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7D5BB89-2BBD-902F-B3C6-567FBE731148}"/>
              </a:ext>
            </a:extLst>
          </p:cNvPr>
          <p:cNvSpPr/>
          <p:nvPr/>
        </p:nvSpPr>
        <p:spPr>
          <a:xfrm>
            <a:off x="9423542"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9AB5C08-EB57-8ADD-EFA0-14DA155DB839}"/>
              </a:ext>
            </a:extLst>
          </p:cNvPr>
          <p:cNvSpPr/>
          <p:nvPr/>
        </p:nvSpPr>
        <p:spPr>
          <a:xfrm>
            <a:off x="9644885"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09EEAF4-6791-43C6-7BB4-262D37A04EAC}"/>
              </a:ext>
            </a:extLst>
          </p:cNvPr>
          <p:cNvSpPr/>
          <p:nvPr/>
        </p:nvSpPr>
        <p:spPr>
          <a:xfrm>
            <a:off x="9866228"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E93CB85-5D98-21CC-A240-F64531BD95FC}"/>
              </a:ext>
            </a:extLst>
          </p:cNvPr>
          <p:cNvSpPr/>
          <p:nvPr/>
        </p:nvSpPr>
        <p:spPr>
          <a:xfrm>
            <a:off x="10087571"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89FF63A-AD78-F950-75F6-356389748CAD}"/>
              </a:ext>
            </a:extLst>
          </p:cNvPr>
          <p:cNvSpPr/>
          <p:nvPr/>
        </p:nvSpPr>
        <p:spPr>
          <a:xfrm>
            <a:off x="10308914"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E8807E-E834-438D-6A91-55809992B79D}"/>
              </a:ext>
            </a:extLst>
          </p:cNvPr>
          <p:cNvSpPr/>
          <p:nvPr/>
        </p:nvSpPr>
        <p:spPr>
          <a:xfrm>
            <a:off x="10530257"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3D0B44E-A5F6-C4E5-7E1E-58E6E0FD5DD0}"/>
              </a:ext>
            </a:extLst>
          </p:cNvPr>
          <p:cNvSpPr/>
          <p:nvPr/>
        </p:nvSpPr>
        <p:spPr>
          <a:xfrm>
            <a:off x="10751600"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A695438-75E7-0DCB-D559-A92D75C8A478}"/>
              </a:ext>
            </a:extLst>
          </p:cNvPr>
          <p:cNvSpPr/>
          <p:nvPr/>
        </p:nvSpPr>
        <p:spPr>
          <a:xfrm>
            <a:off x="9644885"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111245-83FD-AD5B-3572-CD6B4A4F295B}"/>
              </a:ext>
            </a:extLst>
          </p:cNvPr>
          <p:cNvSpPr/>
          <p:nvPr/>
        </p:nvSpPr>
        <p:spPr>
          <a:xfrm>
            <a:off x="9866228"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6EE12CF-446D-0F34-08CB-5DED7E983A80}"/>
              </a:ext>
            </a:extLst>
          </p:cNvPr>
          <p:cNvSpPr/>
          <p:nvPr/>
        </p:nvSpPr>
        <p:spPr>
          <a:xfrm>
            <a:off x="10087571"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 3d_tet4_pipe: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axial momentum equation (cylindrical coordinates)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a:t>
            </a:r>
          </a:p>
          <a:p>
            <a:pPr marL="342900" indent="-342900">
              <a:buFont typeface="Arial" panose="020B0604020202020204" pitchFamily="34" charset="0"/>
              <a:buChar char="•"/>
            </a:pPr>
            <a:r>
              <a:rPr lang="en-US" dirty="0"/>
              <a:t>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F0242CC5-5E12-53A7-DAC3-2841EBF5A485}"/>
              </a:ext>
            </a:extLst>
          </p:cNvPr>
          <p:cNvPicPr>
            <a:picLocks noChangeAspect="1"/>
          </p:cNvPicPr>
          <p:nvPr/>
        </p:nvPicPr>
        <p:blipFill>
          <a:blip r:embed="rId2"/>
          <a:stretch>
            <a:fillRect/>
          </a:stretch>
        </p:blipFill>
        <p:spPr>
          <a:xfrm>
            <a:off x="2494330" y="2229461"/>
            <a:ext cx="1765300" cy="596900"/>
          </a:xfrm>
          <a:prstGeom prst="rect">
            <a:avLst/>
          </a:prstGeom>
        </p:spPr>
      </p:pic>
      <p:pic>
        <p:nvPicPr>
          <p:cNvPr id="11" name="Picture 10">
            <a:extLst>
              <a:ext uri="{FF2B5EF4-FFF2-40B4-BE49-F238E27FC236}">
                <a16:creationId xmlns:a16="http://schemas.microsoft.com/office/drawing/2014/main" id="{25C3D375-D92A-FAB5-6C25-2E0658DA1791}"/>
              </a:ext>
            </a:extLst>
          </p:cNvPr>
          <p:cNvPicPr>
            <a:picLocks noChangeAspect="1"/>
          </p:cNvPicPr>
          <p:nvPr/>
        </p:nvPicPr>
        <p:blipFill>
          <a:blip r:embed="rId3"/>
          <a:stretch>
            <a:fillRect/>
          </a:stretch>
        </p:blipFill>
        <p:spPr>
          <a:xfrm>
            <a:off x="1319335" y="3929919"/>
            <a:ext cx="2501900" cy="622300"/>
          </a:xfrm>
          <a:prstGeom prst="rect">
            <a:avLst/>
          </a:prstGeom>
        </p:spPr>
      </p:pic>
      <p:pic>
        <p:nvPicPr>
          <p:cNvPr id="12" name="Picture 11">
            <a:extLst>
              <a:ext uri="{FF2B5EF4-FFF2-40B4-BE49-F238E27FC236}">
                <a16:creationId xmlns:a16="http://schemas.microsoft.com/office/drawing/2014/main" id="{D8A8494E-6376-8AE0-57E3-F4248F58CF51}"/>
              </a:ext>
            </a:extLst>
          </p:cNvPr>
          <p:cNvPicPr>
            <a:picLocks noChangeAspect="1"/>
          </p:cNvPicPr>
          <p:nvPr/>
        </p:nvPicPr>
        <p:blipFill>
          <a:blip r:embed="rId4"/>
          <a:stretch>
            <a:fillRect/>
          </a:stretch>
        </p:blipFill>
        <p:spPr>
          <a:xfrm>
            <a:off x="4368067" y="3917219"/>
            <a:ext cx="2971800" cy="647700"/>
          </a:xfrm>
          <a:prstGeom prst="rect">
            <a:avLst/>
          </a:prstGeom>
        </p:spPr>
      </p:pic>
      <p:pic>
        <p:nvPicPr>
          <p:cNvPr id="13" name="Picture 12">
            <a:extLst>
              <a:ext uri="{FF2B5EF4-FFF2-40B4-BE49-F238E27FC236}">
                <a16:creationId xmlns:a16="http://schemas.microsoft.com/office/drawing/2014/main" id="{849FA672-7411-16D6-6769-90E0C1AD4292}"/>
              </a:ext>
            </a:extLst>
          </p:cNvPr>
          <p:cNvPicPr>
            <a:picLocks noChangeAspect="1"/>
          </p:cNvPicPr>
          <p:nvPr/>
        </p:nvPicPr>
        <p:blipFill>
          <a:blip r:embed="rId5"/>
          <a:stretch>
            <a:fillRect/>
          </a:stretch>
        </p:blipFill>
        <p:spPr>
          <a:xfrm>
            <a:off x="7886699" y="3898169"/>
            <a:ext cx="2019300" cy="685800"/>
          </a:xfrm>
          <a:prstGeom prst="rect">
            <a:avLst/>
          </a:prstGeom>
        </p:spPr>
      </p:pic>
      <p:pic>
        <p:nvPicPr>
          <p:cNvPr id="14" name="Picture 13">
            <a:extLst>
              <a:ext uri="{FF2B5EF4-FFF2-40B4-BE49-F238E27FC236}">
                <a16:creationId xmlns:a16="http://schemas.microsoft.com/office/drawing/2014/main" id="{39EC0FCC-6C75-9407-404A-E99A8A1A346B}"/>
              </a:ext>
            </a:extLst>
          </p:cNvPr>
          <p:cNvPicPr>
            <a:picLocks noChangeAspect="1"/>
          </p:cNvPicPr>
          <p:nvPr/>
        </p:nvPicPr>
        <p:blipFill>
          <a:blip r:embed="rId6"/>
          <a:stretch>
            <a:fillRect/>
          </a:stretch>
        </p:blipFill>
        <p:spPr>
          <a:xfrm>
            <a:off x="5054113" y="2229461"/>
            <a:ext cx="1485900" cy="596900"/>
          </a:xfrm>
          <a:prstGeom prst="rect">
            <a:avLst/>
          </a:prstGeom>
        </p:spPr>
      </p:pic>
      <p:pic>
        <p:nvPicPr>
          <p:cNvPr id="15" name="Picture 14">
            <a:extLst>
              <a:ext uri="{FF2B5EF4-FFF2-40B4-BE49-F238E27FC236}">
                <a16:creationId xmlns:a16="http://schemas.microsoft.com/office/drawing/2014/main" id="{CFE02906-A204-F092-D88E-0E3CA6044C0A}"/>
              </a:ext>
            </a:extLst>
          </p:cNvPr>
          <p:cNvPicPr>
            <a:picLocks noChangeAspect="1"/>
          </p:cNvPicPr>
          <p:nvPr/>
        </p:nvPicPr>
        <p:blipFill>
          <a:blip r:embed="rId7"/>
          <a:stretch>
            <a:fillRect/>
          </a:stretch>
        </p:blipFill>
        <p:spPr>
          <a:xfrm>
            <a:off x="7302012" y="2381861"/>
            <a:ext cx="1320800" cy="292100"/>
          </a:xfrm>
          <a:prstGeom prst="rect">
            <a:avLst/>
          </a:prstGeom>
        </p:spPr>
      </p:pic>
      <p:pic>
        <p:nvPicPr>
          <p:cNvPr id="16" name="Picture 15">
            <a:extLst>
              <a:ext uri="{FF2B5EF4-FFF2-40B4-BE49-F238E27FC236}">
                <a16:creationId xmlns:a16="http://schemas.microsoft.com/office/drawing/2014/main" id="{07149C61-B876-B80D-B0F5-34D1ACD2BFA8}"/>
              </a:ext>
            </a:extLst>
          </p:cNvPr>
          <p:cNvPicPr>
            <a:picLocks noChangeAspect="1"/>
          </p:cNvPicPr>
          <p:nvPr/>
        </p:nvPicPr>
        <p:blipFill>
          <a:blip r:embed="rId8"/>
          <a:stretch>
            <a:fillRect/>
          </a:stretch>
        </p:blipFill>
        <p:spPr>
          <a:xfrm>
            <a:off x="7688385" y="3156625"/>
            <a:ext cx="1574800" cy="647700"/>
          </a:xfrm>
          <a:prstGeom prst="rect">
            <a:avLst/>
          </a:prstGeom>
        </p:spPr>
      </p:pic>
      <p:pic>
        <p:nvPicPr>
          <p:cNvPr id="17" name="Picture 16">
            <a:extLst>
              <a:ext uri="{FF2B5EF4-FFF2-40B4-BE49-F238E27FC236}">
                <a16:creationId xmlns:a16="http://schemas.microsoft.com/office/drawing/2014/main" id="{2384C4F8-AEB7-4A5E-6F81-E5C16448EA43}"/>
              </a:ext>
            </a:extLst>
          </p:cNvPr>
          <p:cNvPicPr>
            <a:picLocks noChangeAspect="1"/>
          </p:cNvPicPr>
          <p:nvPr/>
        </p:nvPicPr>
        <p:blipFill>
          <a:blip r:embed="rId9"/>
          <a:stretch>
            <a:fillRect/>
          </a:stretch>
        </p:blipFill>
        <p:spPr>
          <a:xfrm>
            <a:off x="4259630" y="6153887"/>
            <a:ext cx="2463800" cy="635000"/>
          </a:xfrm>
          <a:prstGeom prst="rect">
            <a:avLst/>
          </a:prstGeom>
        </p:spPr>
      </p:pic>
    </p:spTree>
    <p:extLst>
      <p:ext uri="{BB962C8B-B14F-4D97-AF65-F5344CB8AC3E}">
        <p14:creationId xmlns:p14="http://schemas.microsoft.com/office/powerpoint/2010/main" val="378195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07FC-D83C-6C91-8101-070726535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E00C3-E6F0-E366-1E5D-ED421069B9E1}"/>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 3d_tet4_pipe: </a:t>
            </a:r>
            <a:br>
              <a:rPr lang="en-US" dirty="0"/>
            </a:br>
            <a:r>
              <a:rPr lang="en-US" dirty="0"/>
              <a:t>Sizing </a:t>
            </a:r>
          </a:p>
        </p:txBody>
      </p:sp>
      <p:sp>
        <p:nvSpPr>
          <p:cNvPr id="3" name="Slide Number Placeholder 2">
            <a:extLst>
              <a:ext uri="{FF2B5EF4-FFF2-40B4-BE49-F238E27FC236}">
                <a16:creationId xmlns:a16="http://schemas.microsoft.com/office/drawing/2014/main" id="{43435B2B-188C-F767-CA44-DE111B0E5859}"/>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Content Placeholder 3">
            <a:extLst>
              <a:ext uri="{FF2B5EF4-FFF2-40B4-BE49-F238E27FC236}">
                <a16:creationId xmlns:a16="http://schemas.microsoft.com/office/drawing/2014/main" id="{F9D2E289-00C0-16A0-0D2D-3CD23FCFA569}"/>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=20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d</a:t>
            </a:r>
            <a:r>
              <a:rPr lang="en-US" baseline="-25000" dirty="0"/>
              <a:t>o</a:t>
            </a:r>
            <a:r>
              <a:rPr lang="en-US" dirty="0"/>
              <a:t> length scale)</a:t>
            </a:r>
          </a:p>
        </p:txBody>
      </p:sp>
      <p:pic>
        <p:nvPicPr>
          <p:cNvPr id="8" name="Picture 7">
            <a:extLst>
              <a:ext uri="{FF2B5EF4-FFF2-40B4-BE49-F238E27FC236}">
                <a16:creationId xmlns:a16="http://schemas.microsoft.com/office/drawing/2014/main" id="{0E87278B-90AB-156C-596D-A161A00E2805}"/>
              </a:ext>
            </a:extLst>
          </p:cNvPr>
          <p:cNvPicPr>
            <a:picLocks noChangeAspect="1"/>
          </p:cNvPicPr>
          <p:nvPr/>
        </p:nvPicPr>
        <p:blipFill>
          <a:blip r:embed="rId2"/>
          <a:stretch>
            <a:fillRect/>
          </a:stretch>
        </p:blipFill>
        <p:spPr>
          <a:xfrm>
            <a:off x="1367824" y="3387624"/>
            <a:ext cx="1498600" cy="647700"/>
          </a:xfrm>
          <a:prstGeom prst="rect">
            <a:avLst/>
          </a:prstGeom>
        </p:spPr>
      </p:pic>
      <p:pic>
        <p:nvPicPr>
          <p:cNvPr id="4" name="Picture 3">
            <a:extLst>
              <a:ext uri="{FF2B5EF4-FFF2-40B4-BE49-F238E27FC236}">
                <a16:creationId xmlns:a16="http://schemas.microsoft.com/office/drawing/2014/main" id="{396D5035-0338-1950-5E06-89BB95BD36E9}"/>
              </a:ext>
            </a:extLst>
          </p:cNvPr>
          <p:cNvPicPr>
            <a:picLocks noChangeAspect="1"/>
          </p:cNvPicPr>
          <p:nvPr/>
        </p:nvPicPr>
        <p:blipFill>
          <a:blip r:embed="rId3">
            <a:extLst>
              <a:ext uri="{28A0092B-C50C-407E-A947-70E740481C1C}">
                <a14:useLocalDpi xmlns:a14="http://schemas.microsoft.com/office/drawing/2010/main" val="0"/>
              </a:ext>
            </a:extLst>
          </a:blip>
          <a:srcRect t="14094"/>
          <a:stretch/>
        </p:blipFill>
        <p:spPr>
          <a:xfrm>
            <a:off x="3941806" y="1036036"/>
            <a:ext cx="7772400" cy="3517426"/>
          </a:xfrm>
          <a:prstGeom prst="rect">
            <a:avLst/>
          </a:prstGeom>
        </p:spPr>
      </p:pic>
      <p:pic>
        <p:nvPicPr>
          <p:cNvPr id="7" name="Picture 6">
            <a:extLst>
              <a:ext uri="{FF2B5EF4-FFF2-40B4-BE49-F238E27FC236}">
                <a16:creationId xmlns:a16="http://schemas.microsoft.com/office/drawing/2014/main" id="{C31E600C-1D40-4B74-EE18-56E385D6D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06" y="4250412"/>
            <a:ext cx="7772400" cy="2106760"/>
          </a:xfrm>
          <a:prstGeom prst="rect">
            <a:avLst/>
          </a:prstGeom>
        </p:spPr>
      </p:pic>
      <p:pic>
        <p:nvPicPr>
          <p:cNvPr id="10" name="Picture 9">
            <a:extLst>
              <a:ext uri="{FF2B5EF4-FFF2-40B4-BE49-F238E27FC236}">
                <a16:creationId xmlns:a16="http://schemas.microsoft.com/office/drawing/2014/main" id="{25BE6C17-A482-40C1-6150-650A8877D6AD}"/>
              </a:ext>
            </a:extLst>
          </p:cNvPr>
          <p:cNvPicPr>
            <a:picLocks noChangeAspect="1"/>
          </p:cNvPicPr>
          <p:nvPr/>
        </p:nvPicPr>
        <p:blipFill>
          <a:blip r:embed="rId5"/>
          <a:stretch>
            <a:fillRect/>
          </a:stretch>
        </p:blipFill>
        <p:spPr>
          <a:xfrm>
            <a:off x="1317024" y="5949043"/>
            <a:ext cx="1600200" cy="647700"/>
          </a:xfrm>
          <a:prstGeom prst="rect">
            <a:avLst/>
          </a:prstGeom>
        </p:spPr>
      </p:pic>
    </p:spTree>
    <p:extLst>
      <p:ext uri="{BB962C8B-B14F-4D97-AF65-F5344CB8AC3E}">
        <p14:creationId xmlns:p14="http://schemas.microsoft.com/office/powerpoint/2010/main" val="33883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1BBF-CF05-C892-BFAF-14049D969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5A119-9B86-4316-2B3A-51D737A7599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Simulation Results </a:t>
            </a:r>
          </a:p>
        </p:txBody>
      </p:sp>
      <p:sp>
        <p:nvSpPr>
          <p:cNvPr id="3" name="Slide Number Placeholder 2">
            <a:extLst>
              <a:ext uri="{FF2B5EF4-FFF2-40B4-BE49-F238E27FC236}">
                <a16:creationId xmlns:a16="http://schemas.microsoft.com/office/drawing/2014/main" id="{334A6E02-CF51-89D7-F9C7-AAADDDA21C34}"/>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10" name="Content Placeholder 3">
            <a:extLst>
              <a:ext uri="{FF2B5EF4-FFF2-40B4-BE49-F238E27FC236}">
                <a16:creationId xmlns:a16="http://schemas.microsoft.com/office/drawing/2014/main" id="{D9105807-BF38-D2DD-11C1-CAAC913A079C}"/>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p:txBody>
      </p:sp>
      <p:pic>
        <p:nvPicPr>
          <p:cNvPr id="4" name="Picture 3">
            <a:extLst>
              <a:ext uri="{FF2B5EF4-FFF2-40B4-BE49-F238E27FC236}">
                <a16:creationId xmlns:a16="http://schemas.microsoft.com/office/drawing/2014/main" id="{3BD2974B-0B38-666E-77DA-3EB0D0FC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3CA3B7AE-40E4-2897-31CE-3C5CB8249282}"/>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spTree>
    <p:extLst>
      <p:ext uri="{BB962C8B-B14F-4D97-AF65-F5344CB8AC3E}">
        <p14:creationId xmlns:p14="http://schemas.microsoft.com/office/powerpoint/2010/main" val="22207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93F4-65AC-AE20-8096-F9A112B9C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7DAC3-E778-47ED-F063-DAB51348170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Simulation Results </a:t>
            </a:r>
          </a:p>
        </p:txBody>
      </p:sp>
      <p:sp>
        <p:nvSpPr>
          <p:cNvPr id="3" name="Slide Number Placeholder 2">
            <a:extLst>
              <a:ext uri="{FF2B5EF4-FFF2-40B4-BE49-F238E27FC236}">
                <a16:creationId xmlns:a16="http://schemas.microsoft.com/office/drawing/2014/main" id="{4A757346-9F25-6553-D6F4-147F2313C143}"/>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10" name="Content Placeholder 3">
            <a:extLst>
              <a:ext uri="{FF2B5EF4-FFF2-40B4-BE49-F238E27FC236}">
                <a16:creationId xmlns:a16="http://schemas.microsoft.com/office/drawing/2014/main" id="{A09FB0C2-1649-E969-BE4A-89361C1D9E68}"/>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a:p>
            <a:r>
              <a:rPr lang="en-US" dirty="0"/>
              <a:t>What happened?</a:t>
            </a:r>
            <a:endParaRPr lang="en-US" i="1" dirty="0"/>
          </a:p>
        </p:txBody>
      </p:sp>
      <p:pic>
        <p:nvPicPr>
          <p:cNvPr id="4" name="Picture 3">
            <a:extLst>
              <a:ext uri="{FF2B5EF4-FFF2-40B4-BE49-F238E27FC236}">
                <a16:creationId xmlns:a16="http://schemas.microsoft.com/office/drawing/2014/main" id="{BA8878A6-CCDC-BE23-4352-DE533E029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7A3E4DDB-E6C3-E9C0-3F66-34ABAFEEF9E5}"/>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pic>
        <p:nvPicPr>
          <p:cNvPr id="6" name="Picture 5">
            <a:extLst>
              <a:ext uri="{FF2B5EF4-FFF2-40B4-BE49-F238E27FC236}">
                <a16:creationId xmlns:a16="http://schemas.microsoft.com/office/drawing/2014/main" id="{0D931119-6139-CACD-75C4-FEC24EE52BF0}"/>
              </a:ext>
            </a:extLst>
          </p:cNvPr>
          <p:cNvPicPr>
            <a:picLocks noChangeAspect="1"/>
          </p:cNvPicPr>
          <p:nvPr/>
        </p:nvPicPr>
        <p:blipFill>
          <a:blip r:embed="rId2">
            <a:extLst>
              <a:ext uri="{28A0092B-C50C-407E-A947-70E740481C1C}">
                <a14:useLocalDpi xmlns:a14="http://schemas.microsoft.com/office/drawing/2010/main" val="0"/>
              </a:ext>
            </a:extLst>
          </a:blip>
          <a:srcRect l="60386" r="15235" b="72547"/>
          <a:stretch/>
        </p:blipFill>
        <p:spPr>
          <a:xfrm>
            <a:off x="5297151" y="1271160"/>
            <a:ext cx="5007133" cy="3067793"/>
          </a:xfrm>
          <a:prstGeom prst="rect">
            <a:avLst/>
          </a:prstGeom>
        </p:spPr>
      </p:pic>
    </p:spTree>
    <p:extLst>
      <p:ext uri="{BB962C8B-B14F-4D97-AF65-F5344CB8AC3E}">
        <p14:creationId xmlns:p14="http://schemas.microsoft.com/office/powerpoint/2010/main" val="33571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031C-4DB1-65DD-0A7A-C3C88171C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6FC8C-5622-FC1D-4C08-8E3CDF1FBC8F}"/>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F9FEE641-5D95-DF44-571E-61EF7C9272F0}"/>
              </a:ext>
            </a:extLst>
          </p:cNvPr>
          <p:cNvSpPr>
            <a:spLocks noGrp="1"/>
          </p:cNvSpPr>
          <p:nvPr>
            <p:ph type="sldNum" sz="quarter" idx="10"/>
          </p:nvPr>
        </p:nvSpPr>
        <p:spPr/>
        <p:txBody>
          <a:bodyPr/>
          <a:lstStyle/>
          <a:p>
            <a:fld id="{4FAB73BC-B049-4115-A692-8D63A059BFB8}" type="slidenum">
              <a:rPr lang="en-US" smtClean="0"/>
              <a:pPr/>
              <a:t>24</a:t>
            </a:fld>
            <a:endParaRPr lang="en-US" dirty="0"/>
          </a:p>
        </p:txBody>
      </p:sp>
      <p:pic>
        <p:nvPicPr>
          <p:cNvPr id="14" name="Picture 13">
            <a:extLst>
              <a:ext uri="{FF2B5EF4-FFF2-40B4-BE49-F238E27FC236}">
                <a16:creationId xmlns:a16="http://schemas.microsoft.com/office/drawing/2014/main" id="{4B3011A9-3F81-AAA5-D215-E0054BE38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Tree>
    <p:extLst>
      <p:ext uri="{BB962C8B-B14F-4D97-AF65-F5344CB8AC3E}">
        <p14:creationId xmlns:p14="http://schemas.microsoft.com/office/powerpoint/2010/main" val="33128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758A-4B99-9868-22D7-A7D082F9E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354A-B6E0-B274-7E51-22412AC82BC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35C469FD-7A97-BCF6-07A0-C507C472EBA9}"/>
              </a:ext>
            </a:extLst>
          </p:cNvPr>
          <p:cNvSpPr>
            <a:spLocks noGrp="1"/>
          </p:cNvSpPr>
          <p:nvPr>
            <p:ph type="sldNum" sz="quarter" idx="10"/>
          </p:nvPr>
        </p:nvSpPr>
        <p:spPr/>
        <p:txBody>
          <a:bodyPr/>
          <a:lstStyle/>
          <a:p>
            <a:fld id="{4FAB73BC-B049-4115-A692-8D63A059BFB8}" type="slidenum">
              <a:rPr lang="en-US" smtClean="0"/>
              <a:pPr/>
              <a:t>25</a:t>
            </a:fld>
            <a:endParaRPr lang="en-US" dirty="0"/>
          </a:p>
        </p:txBody>
      </p:sp>
      <p:pic>
        <p:nvPicPr>
          <p:cNvPr id="12" name="Picture 11">
            <a:extLst>
              <a:ext uri="{FF2B5EF4-FFF2-40B4-BE49-F238E27FC236}">
                <a16:creationId xmlns:a16="http://schemas.microsoft.com/office/drawing/2014/main" id="{23EC10E0-FA44-7F02-C92C-9163DCD2D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60498915-A354-3098-2634-A0C2C9D8CF1D}"/>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spTree>
    <p:extLst>
      <p:ext uri="{BB962C8B-B14F-4D97-AF65-F5344CB8AC3E}">
        <p14:creationId xmlns:p14="http://schemas.microsoft.com/office/powerpoint/2010/main" val="20049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88E9-6A31-916D-704B-6DEC6C267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F759C-E7ED-B5C9-A816-5F4AD5F9ADB0}"/>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3337C2D1-9A77-CE15-11CF-DBD33BC5077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pic>
        <p:nvPicPr>
          <p:cNvPr id="9" name="Picture 8">
            <a:extLst>
              <a:ext uri="{FF2B5EF4-FFF2-40B4-BE49-F238E27FC236}">
                <a16:creationId xmlns:a16="http://schemas.microsoft.com/office/drawing/2014/main" id="{94FC0DDD-4086-DDE5-8EBC-AE390221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76FAC1FF-DF43-064E-7F6A-7A4148098A0C}"/>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pic>
        <p:nvPicPr>
          <p:cNvPr id="6" name="Picture 5">
            <a:extLst>
              <a:ext uri="{FF2B5EF4-FFF2-40B4-BE49-F238E27FC236}">
                <a16:creationId xmlns:a16="http://schemas.microsoft.com/office/drawing/2014/main" id="{CC2C94EF-B1D6-F09C-E663-06A53467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498" y="4531667"/>
            <a:ext cx="2208823" cy="1500159"/>
          </a:xfrm>
          <a:prstGeom prst="rect">
            <a:avLst/>
          </a:prstGeom>
        </p:spPr>
      </p:pic>
      <p:sp>
        <p:nvSpPr>
          <p:cNvPr id="7" name="TextBox 6">
            <a:extLst>
              <a:ext uri="{FF2B5EF4-FFF2-40B4-BE49-F238E27FC236}">
                <a16:creationId xmlns:a16="http://schemas.microsoft.com/office/drawing/2014/main" id="{0F3DB4DB-5D71-714F-1F10-E2D9D1D72257}"/>
              </a:ext>
            </a:extLst>
          </p:cNvPr>
          <p:cNvSpPr txBox="1"/>
          <p:nvPr/>
        </p:nvSpPr>
        <p:spPr>
          <a:xfrm>
            <a:off x="5781334" y="5179704"/>
            <a:ext cx="0" cy="0"/>
          </a:xfrm>
          <a:prstGeom prst="rect">
            <a:avLst/>
          </a:prstGeom>
        </p:spPr>
        <p:txBody>
          <a:bodyPr vert="horz" wrap="none" lIns="91440" tIns="45720" rIns="91440" bIns="45720" rtlCol="0">
            <a:noAutofit/>
          </a:bodyPr>
          <a:lstStyle/>
          <a:p>
            <a:pPr algn="l"/>
            <a:r>
              <a:rPr lang="en-US" sz="1400" dirty="0" err="1"/>
              <a:t>Jiyuan</a:t>
            </a:r>
            <a:r>
              <a:rPr lang="en-US" sz="1400" dirty="0"/>
              <a:t> Tu, Guan-Heng Yeoh, </a:t>
            </a:r>
            <a:r>
              <a:rPr lang="en-US" sz="1400" dirty="0" err="1"/>
              <a:t>Chaoqun</a:t>
            </a:r>
            <a:r>
              <a:rPr lang="en-US" sz="1400" dirty="0"/>
              <a:t> Liu,</a:t>
            </a:r>
          </a:p>
          <a:p>
            <a:pPr algn="l"/>
            <a:r>
              <a:rPr lang="en-US" sz="1400" dirty="0"/>
              <a:t>Chapter 4 - CFD Mesh Generation: A Practical Guideline,</a:t>
            </a:r>
          </a:p>
          <a:p>
            <a:pPr algn="l"/>
            <a:r>
              <a:rPr lang="en-US" sz="1400" dirty="0"/>
              <a:t>Editor(s): </a:t>
            </a:r>
            <a:r>
              <a:rPr lang="en-US" sz="1400" dirty="0" err="1"/>
              <a:t>Jiyuan</a:t>
            </a:r>
            <a:r>
              <a:rPr lang="en-US" sz="1400" dirty="0"/>
              <a:t> Tu, Guan-Heng Yeoh, </a:t>
            </a:r>
            <a:r>
              <a:rPr lang="en-US" sz="1400" dirty="0" err="1"/>
              <a:t>Chaoqun</a:t>
            </a:r>
            <a:r>
              <a:rPr lang="en-US" sz="1400" dirty="0"/>
              <a:t> Liu,</a:t>
            </a:r>
          </a:p>
          <a:p>
            <a:pPr algn="l"/>
            <a:r>
              <a:rPr lang="en-US" sz="1400" dirty="0"/>
              <a:t>Computational Fluid Dynamics (Third Edition),</a:t>
            </a:r>
          </a:p>
          <a:p>
            <a:pPr algn="l"/>
            <a:r>
              <a:rPr lang="en-US" sz="1400" dirty="0"/>
              <a:t>Butterworth-Heinemann, 2018, Pages 125-154,</a:t>
            </a:r>
          </a:p>
        </p:txBody>
      </p:sp>
    </p:spTree>
    <p:extLst>
      <p:ext uri="{BB962C8B-B14F-4D97-AF65-F5344CB8AC3E}">
        <p14:creationId xmlns:p14="http://schemas.microsoft.com/office/powerpoint/2010/main" val="125144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AAA4-8228-8BB9-B566-78AFD66B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6E856-3341-D46F-DE61-21F2415611F6}"/>
              </a:ext>
            </a:extLst>
          </p:cNvPr>
          <p:cNvSpPr>
            <a:spLocks noGrp="1"/>
          </p:cNvSpPr>
          <p:nvPr>
            <p:ph type="title"/>
          </p:nvPr>
        </p:nvSpPr>
        <p:spPr/>
        <p:txBody>
          <a:bodyPr/>
          <a:lstStyle/>
          <a:p>
            <a:r>
              <a:rPr lang="en-US" dirty="0"/>
              <a:t>Unstructured Mesh Types (Review) and Results</a:t>
            </a:r>
          </a:p>
        </p:txBody>
      </p:sp>
      <p:sp>
        <p:nvSpPr>
          <p:cNvPr id="3" name="Slide Number Placeholder 2">
            <a:extLst>
              <a:ext uri="{FF2B5EF4-FFF2-40B4-BE49-F238E27FC236}">
                <a16:creationId xmlns:a16="http://schemas.microsoft.com/office/drawing/2014/main" id="{1F78D6DC-A310-3C1E-0D1D-08E4CDCC022F}"/>
              </a:ext>
            </a:extLst>
          </p:cNvPr>
          <p:cNvSpPr>
            <a:spLocks noGrp="1"/>
          </p:cNvSpPr>
          <p:nvPr>
            <p:ph type="sldNum" sz="quarter" idx="10"/>
          </p:nvPr>
        </p:nvSpPr>
        <p:spPr/>
        <p:txBody>
          <a:bodyPr/>
          <a:lstStyle/>
          <a:p>
            <a:fld id="{4FAB73BC-B049-4115-A692-8D63A059BFB8}" type="slidenum">
              <a:rPr lang="en-US" smtClean="0"/>
              <a:pPr/>
              <a:t>27</a:t>
            </a:fld>
            <a:endParaRPr lang="en-US" dirty="0"/>
          </a:p>
        </p:txBody>
      </p:sp>
      <p:pic>
        <p:nvPicPr>
          <p:cNvPr id="8" name="Picture 7">
            <a:extLst>
              <a:ext uri="{FF2B5EF4-FFF2-40B4-BE49-F238E27FC236}">
                <a16:creationId xmlns:a16="http://schemas.microsoft.com/office/drawing/2014/main" id="{F4DCDCF8-A31F-A875-523C-1954E113E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200" y="1333884"/>
            <a:ext cx="2984500" cy="3632200"/>
          </a:xfrm>
          <a:prstGeom prst="rect">
            <a:avLst/>
          </a:prstGeom>
        </p:spPr>
      </p:pic>
      <p:pic>
        <p:nvPicPr>
          <p:cNvPr id="11" name="Picture 10">
            <a:extLst>
              <a:ext uri="{FF2B5EF4-FFF2-40B4-BE49-F238E27FC236}">
                <a16:creationId xmlns:a16="http://schemas.microsoft.com/office/drawing/2014/main" id="{35661129-A53A-56E8-B81C-70C767F66486}"/>
              </a:ext>
            </a:extLst>
          </p:cNvPr>
          <p:cNvPicPr>
            <a:picLocks noChangeAspect="1"/>
          </p:cNvPicPr>
          <p:nvPr/>
        </p:nvPicPr>
        <p:blipFill>
          <a:blip r:embed="rId3"/>
          <a:stretch>
            <a:fillRect/>
          </a:stretch>
        </p:blipFill>
        <p:spPr>
          <a:xfrm>
            <a:off x="46237" y="2615349"/>
            <a:ext cx="6108700" cy="4038600"/>
          </a:xfrm>
          <a:prstGeom prst="rect">
            <a:avLst/>
          </a:prstGeom>
        </p:spPr>
      </p:pic>
      <p:pic>
        <p:nvPicPr>
          <p:cNvPr id="13" name="Picture 12">
            <a:extLst>
              <a:ext uri="{FF2B5EF4-FFF2-40B4-BE49-F238E27FC236}">
                <a16:creationId xmlns:a16="http://schemas.microsoft.com/office/drawing/2014/main" id="{C0D5D721-846C-46E2-0E2F-F546DB38C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0" y="5090085"/>
            <a:ext cx="5410200" cy="1257300"/>
          </a:xfrm>
          <a:prstGeom prst="rect">
            <a:avLst/>
          </a:prstGeom>
        </p:spPr>
      </p:pic>
      <p:pic>
        <p:nvPicPr>
          <p:cNvPr id="14" name="Picture 13">
            <a:extLst>
              <a:ext uri="{FF2B5EF4-FFF2-40B4-BE49-F238E27FC236}">
                <a16:creationId xmlns:a16="http://schemas.microsoft.com/office/drawing/2014/main" id="{E7259303-ADC3-63E9-8934-5920F9433F18}"/>
              </a:ext>
            </a:extLst>
          </p:cNvPr>
          <p:cNvPicPr>
            <a:picLocks noChangeAspect="1"/>
          </p:cNvPicPr>
          <p:nvPr/>
        </p:nvPicPr>
        <p:blipFill rotWithShape="1">
          <a:blip r:embed="rId5">
            <a:extLst>
              <a:ext uri="{28A0092B-C50C-407E-A947-70E740481C1C}">
                <a14:useLocalDpi xmlns:a14="http://schemas.microsoft.com/office/drawing/2010/main" val="0"/>
              </a:ext>
            </a:extLst>
          </a:blip>
          <a:srcRect l="48078" t="2107" r="31026" b="63016"/>
          <a:stretch/>
        </p:blipFill>
        <p:spPr>
          <a:xfrm>
            <a:off x="1804154" y="1152122"/>
            <a:ext cx="1527859" cy="1442477"/>
          </a:xfrm>
          <a:prstGeom prst="rect">
            <a:avLst/>
          </a:prstGeom>
        </p:spPr>
      </p:pic>
      <p:pic>
        <p:nvPicPr>
          <p:cNvPr id="15" name="Picture 14">
            <a:extLst>
              <a:ext uri="{FF2B5EF4-FFF2-40B4-BE49-F238E27FC236}">
                <a16:creationId xmlns:a16="http://schemas.microsoft.com/office/drawing/2014/main" id="{FB8506BC-AC1B-6B1F-8568-E7FC6E491A9A}"/>
              </a:ext>
            </a:extLst>
          </p:cNvPr>
          <p:cNvPicPr>
            <a:picLocks noChangeAspect="1"/>
          </p:cNvPicPr>
          <p:nvPr/>
        </p:nvPicPr>
        <p:blipFill rotWithShape="1">
          <a:blip r:embed="rId5">
            <a:extLst>
              <a:ext uri="{28A0092B-C50C-407E-A947-70E740481C1C}">
                <a14:useLocalDpi xmlns:a14="http://schemas.microsoft.com/office/drawing/2010/main" val="0"/>
              </a:ext>
            </a:extLst>
          </a:blip>
          <a:srcRect l="47824" t="37467" r="32943" b="31468"/>
          <a:stretch/>
        </p:blipFill>
        <p:spPr>
          <a:xfrm>
            <a:off x="7193437" y="1333884"/>
            <a:ext cx="1406325" cy="1284789"/>
          </a:xfrm>
          <a:prstGeom prst="rect">
            <a:avLst/>
          </a:prstGeom>
        </p:spPr>
      </p:pic>
      <p:pic>
        <p:nvPicPr>
          <p:cNvPr id="16" name="Picture 15">
            <a:extLst>
              <a:ext uri="{FF2B5EF4-FFF2-40B4-BE49-F238E27FC236}">
                <a16:creationId xmlns:a16="http://schemas.microsoft.com/office/drawing/2014/main" id="{84CF971B-705A-F1E6-5EB2-B336BBE51278}"/>
              </a:ext>
            </a:extLst>
          </p:cNvPr>
          <p:cNvPicPr>
            <a:picLocks noChangeAspect="1"/>
          </p:cNvPicPr>
          <p:nvPr/>
        </p:nvPicPr>
        <p:blipFill rotWithShape="1">
          <a:blip r:embed="rId5">
            <a:extLst>
              <a:ext uri="{28A0092B-C50C-407E-A947-70E740481C1C}">
                <a14:useLocalDpi xmlns:a14="http://schemas.microsoft.com/office/drawing/2010/main" val="0"/>
              </a:ext>
            </a:extLst>
          </a:blip>
          <a:srcRect l="3965" r="79413" b="66280"/>
          <a:stretch/>
        </p:blipFill>
        <p:spPr>
          <a:xfrm>
            <a:off x="3783725" y="1152122"/>
            <a:ext cx="1215341" cy="1394590"/>
          </a:xfrm>
          <a:prstGeom prst="rect">
            <a:avLst/>
          </a:prstGeom>
        </p:spPr>
      </p:pic>
      <p:pic>
        <p:nvPicPr>
          <p:cNvPr id="17" name="Picture 16">
            <a:extLst>
              <a:ext uri="{FF2B5EF4-FFF2-40B4-BE49-F238E27FC236}">
                <a16:creationId xmlns:a16="http://schemas.microsoft.com/office/drawing/2014/main" id="{7E057E4F-9C3E-39E4-47F8-B285921DD045}"/>
              </a:ext>
            </a:extLst>
          </p:cNvPr>
          <p:cNvPicPr>
            <a:picLocks noChangeAspect="1"/>
          </p:cNvPicPr>
          <p:nvPr/>
        </p:nvPicPr>
        <p:blipFill rotWithShape="1">
          <a:blip r:embed="rId5">
            <a:extLst>
              <a:ext uri="{28A0092B-C50C-407E-A947-70E740481C1C}">
                <a14:useLocalDpi xmlns:a14="http://schemas.microsoft.com/office/drawing/2010/main" val="0"/>
              </a:ext>
            </a:extLst>
          </a:blip>
          <a:srcRect t="34232" r="78247" b="35056"/>
          <a:stretch/>
        </p:blipFill>
        <p:spPr>
          <a:xfrm>
            <a:off x="5300974" y="1276511"/>
            <a:ext cx="1590555" cy="1270201"/>
          </a:xfrm>
          <a:prstGeom prst="rect">
            <a:avLst/>
          </a:prstGeom>
        </p:spPr>
      </p:pic>
      <p:sp>
        <p:nvSpPr>
          <p:cNvPr id="18" name="TextBox 17">
            <a:extLst>
              <a:ext uri="{FF2B5EF4-FFF2-40B4-BE49-F238E27FC236}">
                <a16:creationId xmlns:a16="http://schemas.microsoft.com/office/drawing/2014/main" id="{4D796986-6845-B9D4-EA72-D2197208A0F6}"/>
              </a:ext>
            </a:extLst>
          </p:cNvPr>
          <p:cNvSpPr txBox="1"/>
          <p:nvPr/>
        </p:nvSpPr>
        <p:spPr>
          <a:xfrm>
            <a:off x="2279382" y="761628"/>
            <a:ext cx="699230" cy="369332"/>
          </a:xfrm>
          <a:prstGeom prst="rect">
            <a:avLst/>
          </a:prstGeom>
          <a:noFill/>
        </p:spPr>
        <p:txBody>
          <a:bodyPr wrap="none" rtlCol="0">
            <a:spAutoFit/>
          </a:bodyPr>
          <a:lstStyle/>
          <a:p>
            <a:r>
              <a:rPr lang="en-US" dirty="0"/>
              <a:t>Hex8</a:t>
            </a:r>
          </a:p>
        </p:txBody>
      </p:sp>
      <p:sp>
        <p:nvSpPr>
          <p:cNvPr id="19" name="TextBox 18">
            <a:extLst>
              <a:ext uri="{FF2B5EF4-FFF2-40B4-BE49-F238E27FC236}">
                <a16:creationId xmlns:a16="http://schemas.microsoft.com/office/drawing/2014/main" id="{DBF89AC1-682B-2EEB-F1CC-6A3F19B613E8}"/>
              </a:ext>
            </a:extLst>
          </p:cNvPr>
          <p:cNvSpPr txBox="1"/>
          <p:nvPr/>
        </p:nvSpPr>
        <p:spPr>
          <a:xfrm>
            <a:off x="4041780" y="774628"/>
            <a:ext cx="630557" cy="369332"/>
          </a:xfrm>
          <a:prstGeom prst="rect">
            <a:avLst/>
          </a:prstGeom>
          <a:noFill/>
        </p:spPr>
        <p:txBody>
          <a:bodyPr wrap="none" rtlCol="0">
            <a:spAutoFit/>
          </a:bodyPr>
          <a:lstStyle/>
          <a:p>
            <a:r>
              <a:rPr lang="en-US" dirty="0"/>
              <a:t>Tet4</a:t>
            </a:r>
          </a:p>
        </p:txBody>
      </p:sp>
      <p:sp>
        <p:nvSpPr>
          <p:cNvPr id="20" name="TextBox 19">
            <a:extLst>
              <a:ext uri="{FF2B5EF4-FFF2-40B4-BE49-F238E27FC236}">
                <a16:creationId xmlns:a16="http://schemas.microsoft.com/office/drawing/2014/main" id="{A2C07F9A-E729-DABC-18F6-9ECF1E46813C}"/>
              </a:ext>
            </a:extLst>
          </p:cNvPr>
          <p:cNvSpPr txBox="1"/>
          <p:nvPr/>
        </p:nvSpPr>
        <p:spPr>
          <a:xfrm>
            <a:off x="5722435" y="788168"/>
            <a:ext cx="1146468" cy="369332"/>
          </a:xfrm>
          <a:prstGeom prst="rect">
            <a:avLst/>
          </a:prstGeom>
          <a:noFill/>
        </p:spPr>
        <p:txBody>
          <a:bodyPr wrap="none" rtlCol="0">
            <a:spAutoFit/>
          </a:bodyPr>
          <a:lstStyle/>
          <a:p>
            <a:r>
              <a:rPr lang="en-US" dirty="0"/>
              <a:t>Pyramid5</a:t>
            </a:r>
          </a:p>
        </p:txBody>
      </p:sp>
      <p:sp>
        <p:nvSpPr>
          <p:cNvPr id="21" name="TextBox 20">
            <a:extLst>
              <a:ext uri="{FF2B5EF4-FFF2-40B4-BE49-F238E27FC236}">
                <a16:creationId xmlns:a16="http://schemas.microsoft.com/office/drawing/2014/main" id="{7B51DEA8-DB09-B762-336B-706ABD8F6FB4}"/>
              </a:ext>
            </a:extLst>
          </p:cNvPr>
          <p:cNvSpPr txBox="1"/>
          <p:nvPr/>
        </p:nvSpPr>
        <p:spPr>
          <a:xfrm>
            <a:off x="7420471" y="751478"/>
            <a:ext cx="990207" cy="369332"/>
          </a:xfrm>
          <a:prstGeom prst="rect">
            <a:avLst/>
          </a:prstGeom>
          <a:noFill/>
        </p:spPr>
        <p:txBody>
          <a:bodyPr wrap="none" rtlCol="0">
            <a:spAutoFit/>
          </a:bodyPr>
          <a:lstStyle/>
          <a:p>
            <a:r>
              <a:rPr lang="en-US" dirty="0"/>
              <a:t>Wedge6</a:t>
            </a:r>
          </a:p>
        </p:txBody>
      </p:sp>
      <p:sp>
        <p:nvSpPr>
          <p:cNvPr id="22" name="Content Placeholder 3">
            <a:extLst>
              <a:ext uri="{FF2B5EF4-FFF2-40B4-BE49-F238E27FC236}">
                <a16:creationId xmlns:a16="http://schemas.microsoft.com/office/drawing/2014/main" id="{AE3545C1-9B93-F61D-0270-32A80D13C935}"/>
              </a:ext>
            </a:extLst>
          </p:cNvPr>
          <p:cNvSpPr>
            <a:spLocks noGrp="1"/>
          </p:cNvSpPr>
          <p:nvPr>
            <p:ph sz="quarter" idx="11"/>
          </p:nvPr>
        </p:nvSpPr>
        <p:spPr>
          <a:xfrm>
            <a:off x="6017004" y="4239328"/>
            <a:ext cx="5258830" cy="1081216"/>
          </a:xfrm>
        </p:spPr>
        <p:txBody>
          <a:bodyPr>
            <a:normAutofit/>
          </a:bodyPr>
          <a:lstStyle/>
          <a:p>
            <a:pPr algn="l"/>
            <a:r>
              <a:rPr lang="en-US" dirty="0"/>
              <a:t>Domino et al., “An assessment of atypical mesh topologies for low-Mach large-eddy simulation”, Computers &amp; Fluids, 2019 </a:t>
            </a:r>
            <a:endParaRPr lang="en-US" i="1" dirty="0"/>
          </a:p>
        </p:txBody>
      </p:sp>
      <p:sp>
        <p:nvSpPr>
          <p:cNvPr id="24" name="TextBox 23">
            <a:extLst>
              <a:ext uri="{FF2B5EF4-FFF2-40B4-BE49-F238E27FC236}">
                <a16:creationId xmlns:a16="http://schemas.microsoft.com/office/drawing/2014/main" id="{95351E3F-D26D-A629-D1C8-63D0D0ABE664}"/>
              </a:ext>
            </a:extLst>
          </p:cNvPr>
          <p:cNvSpPr txBox="1"/>
          <p:nvPr/>
        </p:nvSpPr>
        <p:spPr>
          <a:xfrm>
            <a:off x="1655790" y="5535823"/>
            <a:ext cx="0" cy="0"/>
          </a:xfrm>
          <a:prstGeom prst="rect">
            <a:avLst/>
          </a:prstGeom>
        </p:spPr>
        <p:txBody>
          <a:bodyPr vert="horz" wrap="none" lIns="91440" tIns="45720" rIns="91440" bIns="45720" rtlCol="0">
            <a:noAutofit/>
          </a:bodyPr>
          <a:lstStyle/>
          <a:p>
            <a:pPr algn="l"/>
            <a:r>
              <a:rPr lang="en-US" dirty="0"/>
              <a:t>Design order…..</a:t>
            </a:r>
          </a:p>
        </p:txBody>
      </p:sp>
    </p:spTree>
    <p:extLst>
      <p:ext uri="{BB962C8B-B14F-4D97-AF65-F5344CB8AC3E}">
        <p14:creationId xmlns:p14="http://schemas.microsoft.com/office/powerpoint/2010/main" val="41872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C34A-80CE-28DA-25F9-64AD1EA75105}"/>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3C71AC74-1434-BBBA-458D-02CFA26A8334}"/>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8CE841CC-E5EB-81C7-78A7-052EB8B6DB38}"/>
              </a:ext>
            </a:extLst>
          </p:cNvPr>
          <p:cNvSpPr>
            <a:spLocks noGrp="1"/>
          </p:cNvSpPr>
          <p:nvPr>
            <p:ph sz="quarter" idx="11"/>
          </p:nvPr>
        </p:nvSpPr>
        <p:spPr/>
        <p:txBody>
          <a:bodyPr/>
          <a:lstStyle/>
          <a:p>
            <a:pPr marL="342900" indent="-342900">
              <a:buFont typeface="Arial" panose="020B0604020202020204" pitchFamily="34" charset="0"/>
              <a:buChar char="•"/>
            </a:pPr>
            <a:r>
              <a:rPr lang="en-US" dirty="0"/>
              <a:t>Geometric fidelity for curved surfaces can be very important</a:t>
            </a:r>
          </a:p>
          <a:p>
            <a:pPr marL="342900" indent="-342900">
              <a:buFont typeface="Arial" panose="020B0604020202020204" pitchFamily="34" charset="0"/>
              <a:buChar char="•"/>
            </a:pPr>
            <a:r>
              <a:rPr lang="en-US" dirty="0"/>
              <a:t>Unstructured meshing generally affords easier meshing, with increase throughput (especially when simulating complex geometries)</a:t>
            </a:r>
          </a:p>
          <a:p>
            <a:pPr marL="342900" indent="-342900">
              <a:buFont typeface="Arial" panose="020B0604020202020204" pitchFamily="34" charset="0"/>
              <a:buChar char="•"/>
            </a:pPr>
            <a:r>
              <a:rPr lang="en-US" dirty="0"/>
              <a:t>Hex-based errors may be lower than Tet-based simulation results, however, balanced with ease of meshing</a:t>
            </a:r>
          </a:p>
          <a:p>
            <a:pPr marL="342900" indent="-342900">
              <a:buFont typeface="Arial" panose="020B0604020202020204" pitchFamily="34" charset="0"/>
              <a:buChar char="•"/>
            </a:pPr>
            <a:r>
              <a:rPr lang="en-US" dirty="0"/>
              <a:t>The key is that all methods are “design-order”, i.e., demonstrate expected reduction of errors as a function of mesh size</a:t>
            </a:r>
          </a:p>
        </p:txBody>
      </p:sp>
    </p:spTree>
    <p:extLst>
      <p:ext uri="{BB962C8B-B14F-4D97-AF65-F5344CB8AC3E}">
        <p14:creationId xmlns:p14="http://schemas.microsoft.com/office/powerpoint/2010/main" val="1221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3907-738B-60AA-FE4F-811DA67CC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E7624-1048-A362-0C1C-92E201DEAABE}"/>
              </a:ext>
            </a:extLst>
          </p:cNvPr>
          <p:cNvSpPr>
            <a:spLocks noGrp="1"/>
          </p:cNvSpPr>
          <p:nvPr>
            <p:ph type="title"/>
          </p:nvPr>
        </p:nvSpPr>
        <p:spPr/>
        <p:txBody>
          <a:bodyPr>
            <a:normAutofit/>
          </a:bodyPr>
          <a:lstStyle/>
          <a:p>
            <a:r>
              <a:rPr lang="en-US" dirty="0"/>
              <a:t>Simple vs Complex Domains</a:t>
            </a:r>
          </a:p>
        </p:txBody>
      </p:sp>
      <p:sp>
        <p:nvSpPr>
          <p:cNvPr id="3" name="Slide Number Placeholder 2">
            <a:extLst>
              <a:ext uri="{FF2B5EF4-FFF2-40B4-BE49-F238E27FC236}">
                <a16:creationId xmlns:a16="http://schemas.microsoft.com/office/drawing/2014/main" id="{1F42FCD3-EE66-9EFB-734A-47DD04ED4F6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DEF9146-E11F-E11E-2CC9-6A28D8E13334}"/>
              </a:ext>
            </a:extLst>
          </p:cNvPr>
          <p:cNvSpPr>
            <a:spLocks noGrp="1"/>
          </p:cNvSpPr>
          <p:nvPr>
            <p:ph sz="quarter" idx="11"/>
          </p:nvPr>
        </p:nvSpPr>
        <p:spPr/>
        <p:txBody>
          <a:bodyPr/>
          <a:lstStyle/>
          <a:p>
            <a:pPr marL="342900" indent="-342900">
              <a:buFont typeface="Arial" panose="020B0604020202020204" pitchFamily="34" charset="0"/>
              <a:buChar char="•"/>
            </a:pPr>
            <a:r>
              <a:rPr lang="en-US" dirty="0"/>
              <a:t>Some Geometries are simple, while others are complex</a:t>
            </a:r>
          </a:p>
        </p:txBody>
      </p:sp>
      <p:pic>
        <p:nvPicPr>
          <p:cNvPr id="154" name="Picture 27" descr="TurbBackStep">
            <a:extLst>
              <a:ext uri="{FF2B5EF4-FFF2-40B4-BE49-F238E27FC236}">
                <a16:creationId xmlns:a16="http://schemas.microsoft.com/office/drawing/2014/main" id="{8753D94A-3B3E-2938-EFD9-112EC056A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F2AE90E3-CE5C-30C1-0EF1-9DB2AD682FD8}"/>
              </a:ext>
            </a:extLst>
          </p:cNvPr>
          <p:cNvPicPr>
            <a:picLocks noChangeAspect="1"/>
          </p:cNvPicPr>
          <p:nvPr/>
        </p:nvPicPr>
        <p:blipFill rotWithShape="1">
          <a:blip r:embed="rId3">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156" name="Picture 155">
            <a:extLst>
              <a:ext uri="{FF2B5EF4-FFF2-40B4-BE49-F238E27FC236}">
                <a16:creationId xmlns:a16="http://schemas.microsoft.com/office/drawing/2014/main" id="{118F0A75-26F6-A6A7-CC9D-4E94C745F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43" y="4357137"/>
            <a:ext cx="2937727" cy="1804563"/>
          </a:xfrm>
          <a:prstGeom prst="rect">
            <a:avLst/>
          </a:prstGeom>
        </p:spPr>
      </p:pic>
      <p:pic>
        <p:nvPicPr>
          <p:cNvPr id="157" name="Picture 156">
            <a:extLst>
              <a:ext uri="{FF2B5EF4-FFF2-40B4-BE49-F238E27FC236}">
                <a16:creationId xmlns:a16="http://schemas.microsoft.com/office/drawing/2014/main" id="{B949A4B2-3597-22FE-EFD7-7EB1EBBAB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8523" y="3904844"/>
            <a:ext cx="2125543" cy="2709148"/>
          </a:xfrm>
          <a:prstGeom prst="rect">
            <a:avLst/>
          </a:prstGeom>
        </p:spPr>
      </p:pic>
    </p:spTree>
    <p:extLst>
      <p:ext uri="{BB962C8B-B14F-4D97-AF65-F5344CB8AC3E}">
        <p14:creationId xmlns:p14="http://schemas.microsoft.com/office/powerpoint/2010/main" val="33439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Review: Simple One-Dimensional Diffusion MMS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0774-3767-3BF0-2EB3-4522B0837114}"/>
              </a:ext>
            </a:extLst>
          </p:cNvPr>
          <p:cNvSpPr>
            <a:spLocks noGrp="1"/>
          </p:cNvSpPr>
          <p:nvPr>
            <p:ph type="title"/>
          </p:nvPr>
        </p:nvSpPr>
        <p:spPr/>
        <p:txBody>
          <a:bodyPr/>
          <a:lstStyle/>
          <a:p>
            <a:r>
              <a:rPr lang="en-US" dirty="0"/>
              <a:t>First….</a:t>
            </a:r>
          </a:p>
        </p:txBody>
      </p:sp>
      <p:sp>
        <p:nvSpPr>
          <p:cNvPr id="3" name="Slide Number Placeholder 2">
            <a:extLst>
              <a:ext uri="{FF2B5EF4-FFF2-40B4-BE49-F238E27FC236}">
                <a16:creationId xmlns:a16="http://schemas.microsoft.com/office/drawing/2014/main" id="{2F01216D-E3C1-60EE-99DC-705D61192A2F}"/>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38452A56-E75E-D9A0-20A7-95D5489E8904}"/>
              </a:ext>
            </a:extLst>
          </p:cNvPr>
          <p:cNvSpPr>
            <a:spLocks noGrp="1"/>
          </p:cNvSpPr>
          <p:nvPr>
            <p:ph sz="quarter" idx="11"/>
          </p:nvPr>
        </p:nvSpPr>
        <p:spPr/>
        <p:txBody>
          <a:bodyPr/>
          <a:lstStyle/>
          <a:p>
            <a:pPr marL="342900" indent="-342900">
              <a:buFont typeface="Arial" panose="020B0604020202020204" pitchFamily="34" charset="0"/>
              <a:buChar char="•"/>
            </a:pPr>
            <a:r>
              <a:rPr lang="en-US" dirty="0"/>
              <a:t>Let’s review matrix assembly from a previous lecture, with a focus on a verification “patch test”</a:t>
            </a:r>
          </a:p>
          <a:p>
            <a:pPr marL="342900" indent="-342900">
              <a:buFont typeface="Arial" panose="020B0604020202020204" pitchFamily="34" charset="0"/>
              <a:buChar char="•"/>
            </a:pPr>
            <a:r>
              <a:rPr lang="en-US" dirty="0"/>
              <a:t>Recall, a linear basis was able to reconstruct a quadratic solution perfectly when the norm was computed at the degree of freedom locations</a:t>
            </a:r>
          </a:p>
        </p:txBody>
      </p:sp>
    </p:spTree>
    <p:extLst>
      <p:ext uri="{BB962C8B-B14F-4D97-AF65-F5344CB8AC3E}">
        <p14:creationId xmlns:p14="http://schemas.microsoft.com/office/powerpoint/2010/main" val="93248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a:t>
            </a:r>
            <a:r>
              <a:rPr lang="en-US" u="sng" dirty="0"/>
              <a:t>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7489</TotalTime>
  <Words>1470</Words>
  <Application>Microsoft Macintosh PowerPoint</Application>
  <PresentationFormat>Widescreen</PresentationFormat>
  <Paragraphs>261</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Wingdings</vt:lpstr>
      <vt:lpstr>Courier New</vt:lpstr>
      <vt:lpstr>Open Sans bold</vt:lpstr>
      <vt:lpstr>Open Sans</vt:lpstr>
      <vt:lpstr>Symbol</vt:lpstr>
      <vt:lpstr>Arial</vt:lpstr>
      <vt:lpstr>Sandia Angles</vt:lpstr>
      <vt:lpstr>ME469: Geometric Fidelity</vt:lpstr>
      <vt:lpstr>Review of Discretization Options</vt:lpstr>
      <vt:lpstr>Simple vs Complex Domains</vt:lpstr>
      <vt:lpstr>Review: Simple One-Dimensional Diffusion MMS Example</vt:lpstr>
      <vt:lpstr>First….</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Simple One-D Advection; Edge-based Assembly</vt:lpstr>
      <vt:lpstr>Focus on Three Nalu/reg_tests/test_files/laboratory</vt:lpstr>
      <vt:lpstr>Nalu/reg_tests/test_files/laboratory/2d_quad9_couette:  Geometry/Boundary Conditions </vt:lpstr>
      <vt:lpstr>Nalu/reg_tests/test_files/laboratory/2d_quad9_couette:  Equations </vt:lpstr>
      <vt:lpstr>Nalu/reg_tests/test_files/laboratory/2d_quad9_couette:  Simulation Results</vt:lpstr>
      <vt:lpstr>Nalu/reg_tests/test_files/laboratory/2d_quad4_channel:  Geometry/Boundary Conditions</vt:lpstr>
      <vt:lpstr>Nalu/reg_tests/test_files/laboratory/2d_quad4_channel:  Equations </vt:lpstr>
      <vt:lpstr>Nalu/reg_tests/test_files/laboratory/2d_quad4_channel:  Sizing</vt:lpstr>
      <vt:lpstr>Nalu/reg_tests/test_files/laboratory/2d_quad4_channel:  Simulation Results</vt:lpstr>
      <vt:lpstr>Nalu/reg_tests/test_files/laboratory/3d_tet4_pipe:  Geometry/Boundary Conditions</vt:lpstr>
      <vt:lpstr>Nalu/reg_tests/test_files/laboratory/ 3d_tet4_pipe:  Equations </vt:lpstr>
      <vt:lpstr>Nalu/reg_tests/test_files/laboratory/ 3d_tet4_pipe:  Sizing </vt:lpstr>
      <vt:lpstr>Nalu/reg_tests/test_files/laboratory/2d_quad9_channel:  Simulation Results </vt:lpstr>
      <vt:lpstr>Nalu/reg_tests/test_files/laboratory/2d_quad9_channel:  Simulation Results </vt:lpstr>
      <vt:lpstr>Nalu/reg_tests/test_files/laboratory/2d_quad9_channel:  What About Tet4 vs Hex8?</vt:lpstr>
      <vt:lpstr>Nalu/reg_tests/test_files/laboratory/2d_quad9_channel:  What About Tet4 vs Hex8?</vt:lpstr>
      <vt:lpstr>Nalu/reg_tests/test_files/laboratory/2d_quad9_channel:  What About Tet4 vs Hex8?</vt:lpstr>
      <vt:lpstr>Unstructured Mesh Types (Review) and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630</cp:revision>
  <cp:lastPrinted>2023-03-20T22:29:14Z</cp:lastPrinted>
  <dcterms:created xsi:type="dcterms:W3CDTF">2018-07-21T13:25:45Z</dcterms:created>
  <dcterms:modified xsi:type="dcterms:W3CDTF">2025-04-17T20:46:36Z</dcterms:modified>
</cp:coreProperties>
</file>